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embeddedFontLst>
    <p:embeddedFont>
      <p:font typeface="나눔명조" panose="02020603020101020101" pitchFamily="18" charset="-127"/>
      <p:regular r:id="rId16"/>
      <p:bold r:id="rId17"/>
    </p:embeddedFont>
    <p:embeddedFont>
      <p:font typeface="Noto Sans KR" panose="020B0500000000000000" pitchFamily="34" charset="-128"/>
      <p:regular r:id="rId18"/>
      <p:bold r:id="rId19"/>
    </p:embeddedFont>
    <p:embeddedFont>
      <p:font typeface="Lato Bold" panose="020F0502020204030203" pitchFamily="34" charset="0"/>
      <p:bold r:id="rId20"/>
      <p:italic r:id="rId21"/>
    </p:embeddedFont>
    <p:embeddedFont>
      <p:font typeface="Lato Regular" panose="020F0502020204030203" pitchFamily="34" charset="0"/>
      <p:regular r:id="rId22"/>
      <p:bold r:id="rId23"/>
      <p:italic r:id="rId24"/>
      <p:boldItalic r:id="rId25"/>
    </p:embeddedFont>
    <p:embeddedFont>
      <p:font typeface="Libre Caslon Display Regular" pitchFamily="2" charset="0"/>
      <p:regular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1pPr>
    <a:lvl2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2pPr>
    <a:lvl3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3pPr>
    <a:lvl4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4pPr>
    <a:lvl5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5pPr>
    <a:lvl6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6pPr>
    <a:lvl7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7pPr>
    <a:lvl8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8pPr>
    <a:lvl9pPr marL="0" marR="0" indent="0" algn="l" defTabSz="2438337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나눔명조"/>
        <a:ea typeface="나눔명조"/>
        <a:cs typeface="나눔명조"/>
        <a:sym typeface="나눔명조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EC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나눔명조"/>
          <a:ea typeface="나눔명조"/>
          <a:cs typeface="나눔명조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381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381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381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381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381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381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818779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18779"/>
          </a:solidFill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나눔명조"/>
          <a:ea typeface="나눔명조"/>
          <a:cs typeface="나눔명조"/>
        </a:font>
        <a:srgbClr val="FFFFFF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38100" cap="flat">
              <a:solidFill>
                <a:srgbClr val="818779"/>
              </a:solidFill>
              <a:prstDash val="solid"/>
              <a:round/>
            </a:ln>
          </a:top>
          <a:bottom>
            <a:ln w="127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나눔명조"/>
          <a:ea typeface="나눔명조"/>
          <a:cs typeface="나눔명조"/>
        </a:font>
        <a:srgbClr val="818779"/>
      </a:tcTxStyle>
      <a:tcStyle>
        <a:tcBdr>
          <a:left>
            <a:ln w="12700" cap="flat">
              <a:solidFill>
                <a:srgbClr val="818779"/>
              </a:solidFill>
              <a:prstDash val="solid"/>
              <a:round/>
            </a:ln>
          </a:left>
          <a:right>
            <a:ln w="12700" cap="flat">
              <a:solidFill>
                <a:srgbClr val="818779"/>
              </a:solidFill>
              <a:prstDash val="solid"/>
              <a:round/>
            </a:ln>
          </a:right>
          <a:top>
            <a:ln w="12700" cap="flat">
              <a:solidFill>
                <a:srgbClr val="818779"/>
              </a:solidFill>
              <a:prstDash val="solid"/>
              <a:round/>
            </a:ln>
          </a:top>
          <a:bottom>
            <a:ln w="38100" cap="flat">
              <a:solidFill>
                <a:srgbClr val="818779"/>
              </a:solidFill>
              <a:prstDash val="solid"/>
              <a:round/>
            </a:ln>
          </a:bottom>
          <a:insideH>
            <a:ln w="12700" cap="flat">
              <a:solidFill>
                <a:srgbClr val="818779"/>
              </a:solidFill>
              <a:prstDash val="solid"/>
              <a:round/>
            </a:ln>
          </a:insideH>
          <a:insideV>
            <a:ln w="12700" cap="flat">
              <a:solidFill>
                <a:srgbClr val="818779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53" d="100"/>
          <a:sy n="53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Lato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Oct, 2022"/>
          <p:cNvSpPr txBox="1">
            <a:spLocks noGrp="1"/>
          </p:cNvSpPr>
          <p:nvPr>
            <p:ph type="body" sz="quarter" idx="21"/>
          </p:nvPr>
        </p:nvSpPr>
        <p:spPr>
          <a:xfrm>
            <a:off x="1752599" y="11314176"/>
            <a:ext cx="2795946" cy="508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" name="Simple Presentation"/>
          <p:cNvSpPr txBox="1">
            <a:spLocks noGrp="1"/>
          </p:cNvSpPr>
          <p:nvPr>
            <p:ph type="body" sz="quarter" idx="22"/>
          </p:nvPr>
        </p:nvSpPr>
        <p:spPr>
          <a:xfrm>
            <a:off x="19834353" y="2188477"/>
            <a:ext cx="2795946" cy="508002"/>
          </a:xfrm>
          <a:prstGeom prst="rect">
            <a:avLst/>
          </a:prstGeom>
        </p:spPr>
        <p:txBody>
          <a:bodyPr/>
          <a:lstStyle/>
          <a:p>
            <a:pPr algn="r"/>
            <a:endParaRPr/>
          </a:p>
        </p:txBody>
      </p:sp>
      <p:sp>
        <p:nvSpPr>
          <p:cNvPr id="15" name="Proposal Project"/>
          <p:cNvSpPr txBox="1">
            <a:spLocks noGrp="1"/>
          </p:cNvSpPr>
          <p:nvPr>
            <p:ph type="body" sz="quarter" idx="23"/>
          </p:nvPr>
        </p:nvSpPr>
        <p:spPr>
          <a:xfrm>
            <a:off x="19834353" y="11314176"/>
            <a:ext cx="2795946" cy="508002"/>
          </a:xfrm>
          <a:prstGeom prst="rect">
            <a:avLst/>
          </a:prstGeom>
        </p:spPr>
        <p:txBody>
          <a:bodyPr/>
          <a:lstStyle/>
          <a:p>
            <a:pPr algn="r"/>
            <a:endParaRPr/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752599" y="7223190"/>
            <a:ext cx="10932447" cy="206931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000"/>
            </a:lvl1pPr>
          </a:lstStyle>
          <a:p>
            <a:r>
              <a:t>Presentation Subtitle</a:t>
            </a:r>
          </a:p>
        </p:txBody>
      </p:sp>
      <p:sp>
        <p:nvSpPr>
          <p:cNvPr id="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1" y="2701991"/>
            <a:ext cx="10922139" cy="1902089"/>
          </a:xfrm>
          <a:prstGeom prst="rect">
            <a:avLst/>
          </a:prstGeom>
        </p:spPr>
        <p:txBody>
          <a:bodyPr/>
          <a:lstStyle>
            <a:lvl1pPr>
              <a:defRPr sz="9000" spc="0">
                <a:solidFill>
                  <a:srgbClr val="262626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4" y="9067503"/>
            <a:ext cx="10932446" cy="309342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23810" y="2847708"/>
            <a:ext cx="14986002" cy="5080003"/>
          </a:xfrm>
          <a:prstGeom prst="rect">
            <a:avLst/>
          </a:prstGeom>
        </p:spPr>
        <p:txBody>
          <a:bodyPr/>
          <a:lstStyle>
            <a:lvl1pPr>
              <a:defRPr sz="30000" spc="0">
                <a:solidFill>
                  <a:srgbClr val="A9ADA4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58752" y="5140550"/>
            <a:ext cx="21130938" cy="190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752600" y="2188477"/>
            <a:ext cx="2795945" cy="50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950774" y="12437698"/>
            <a:ext cx="421006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defRPr sz="2500">
                <a:solidFill>
                  <a:srgbClr val="D5D5D5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1pPr>
      <a:lvl2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2pPr>
      <a:lvl3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3pPr>
      <a:lvl4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4pPr>
      <a:lvl5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5pPr>
      <a:lvl6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6pPr>
      <a:lvl7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7pPr>
      <a:lvl8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8pPr>
      <a:lvl9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Libre Caslon Display Regular"/>
          <a:ea typeface="Libre Caslon Display Regular"/>
          <a:cs typeface="Libre Caslon Display Regular"/>
          <a:sym typeface="Libre Caslon Display Regular"/>
        </a:defRPr>
      </a:lvl9pPr>
    </p:titleStyle>
    <p:bodyStyle>
      <a:lvl1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1pPr>
      <a:lvl2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2pPr>
      <a:lvl3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3pPr>
      <a:lvl4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4pPr>
      <a:lvl5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5pPr>
      <a:lvl6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6pPr>
      <a:lvl7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7pPr>
      <a:lvl8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8pPr>
      <a:lvl9pPr marL="0" marR="0" indent="0" algn="l" defTabSz="24383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rgbClr val="FFFFFF"/>
          </a:solidFill>
          <a:uFillTx/>
          <a:latin typeface="Noto Sans KR"/>
          <a:ea typeface="Noto Sans KR"/>
          <a:cs typeface="Noto Sans KR"/>
          <a:sym typeface="Noto Sans K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true" TargetMode="External"/><Relationship Id="rId2" Type="http://schemas.openxmlformats.org/officeDocument/2006/relationships/hyperlink" Target="mailto:gkdmssidhd@naver.com?subject=%EC%9D%B4%ED%95%98%EC%9D%8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yoontrue92@gmail.com?subject=&#51060;&#54616;&#51008;" TargetMode="External"/><Relationship Id="rId5" Type="http://schemas.openxmlformats.org/officeDocument/2006/relationships/hyperlink" Target="https://github.com/gkdmssidhd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8187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4" name="선"/>
          <p:cNvSpPr/>
          <p:nvPr/>
        </p:nvSpPr>
        <p:spPr>
          <a:xfrm flipV="1">
            <a:off x="1600808" y="1828799"/>
            <a:ext cx="21182383" cy="2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45" name="선"/>
          <p:cNvSpPr/>
          <p:nvPr/>
        </p:nvSpPr>
        <p:spPr>
          <a:xfrm flipV="1">
            <a:off x="1600808" y="12064999"/>
            <a:ext cx="21182383" cy="2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46" name="Food Log"/>
          <p:cNvSpPr txBox="1">
            <a:spLocks noGrp="1"/>
          </p:cNvSpPr>
          <p:nvPr>
            <p:ph type="ctrTitle"/>
          </p:nvPr>
        </p:nvSpPr>
        <p:spPr>
          <a:xfrm>
            <a:off x="1758752" y="5140550"/>
            <a:ext cx="21130938" cy="1902089"/>
          </a:xfrm>
          <a:prstGeom prst="rect">
            <a:avLst/>
          </a:prstGeom>
        </p:spPr>
        <p:txBody>
          <a:bodyPr/>
          <a:lstStyle>
            <a:lvl1pPr>
              <a:defRPr spc="1800"/>
            </a:lvl1pPr>
          </a:lstStyle>
          <a:p>
            <a:r>
              <a:rPr dirty="0"/>
              <a:t>Food Log</a:t>
            </a:r>
          </a:p>
        </p:txBody>
      </p:sp>
      <p:sp>
        <p:nvSpPr>
          <p:cNvPr id="47" name="Feb, 2021"/>
          <p:cNvSpPr txBox="1">
            <a:spLocks noGrp="1"/>
          </p:cNvSpPr>
          <p:nvPr>
            <p:ph type="subTitle" sz="quarter" idx="1"/>
          </p:nvPr>
        </p:nvSpPr>
        <p:spPr>
          <a:xfrm>
            <a:off x="1752599" y="11314176"/>
            <a:ext cx="2795946" cy="508002"/>
          </a:xfrm>
          <a:prstGeom prst="rect">
            <a:avLst/>
          </a:prstGeom>
        </p:spPr>
        <p:txBody>
          <a:bodyPr/>
          <a:lstStyle/>
          <a:p>
            <a:r>
              <a:rPr dirty="0"/>
              <a:t>Feb, 2021</a:t>
            </a:r>
          </a:p>
        </p:txBody>
      </p:sp>
      <p:sp>
        <p:nvSpPr>
          <p:cNvPr id="48" name="5조 Team Project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/>
          </a:lstStyle>
          <a:p>
            <a:r>
              <a:rPr dirty="0"/>
              <a:t>5조 Team Project</a:t>
            </a:r>
          </a:p>
        </p:txBody>
      </p:sp>
      <p:sp>
        <p:nvSpPr>
          <p:cNvPr id="50" name="내가 먹고 마셨던 음식들을 기록하며 그 순간의 기분이나 느낌을 남겨 간직합니다."/>
          <p:cNvSpPr txBox="1"/>
          <p:nvPr/>
        </p:nvSpPr>
        <p:spPr>
          <a:xfrm>
            <a:off x="1752599" y="7223190"/>
            <a:ext cx="10932447" cy="206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 err="1"/>
              <a:t>내가</a:t>
            </a:r>
            <a:r>
              <a:rPr dirty="0"/>
              <a:t> </a:t>
            </a:r>
            <a:r>
              <a:rPr dirty="0" err="1"/>
              <a:t>먹고</a:t>
            </a:r>
            <a:r>
              <a:rPr dirty="0"/>
              <a:t> </a:t>
            </a:r>
            <a:r>
              <a:rPr dirty="0" err="1"/>
              <a:t>마셨던</a:t>
            </a:r>
            <a:r>
              <a:rPr dirty="0"/>
              <a:t> </a:t>
            </a:r>
            <a:r>
              <a:rPr dirty="0" err="1"/>
              <a:t>음식들을</a:t>
            </a:r>
            <a:r>
              <a:rPr dirty="0"/>
              <a:t> </a:t>
            </a:r>
            <a:r>
              <a:rPr dirty="0" err="1"/>
              <a:t>기록하며</a:t>
            </a:r>
            <a:r>
              <a:rPr dirty="0"/>
              <a:t>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순간의</a:t>
            </a:r>
            <a:r>
              <a:rPr dirty="0"/>
              <a:t> </a:t>
            </a:r>
            <a:r>
              <a:rPr dirty="0" err="1"/>
              <a:t>기분이나</a:t>
            </a:r>
            <a:r>
              <a:rPr dirty="0"/>
              <a:t> </a:t>
            </a:r>
            <a:r>
              <a:rPr dirty="0" err="1"/>
              <a:t>느낌을</a:t>
            </a:r>
            <a:r>
              <a:rPr dirty="0"/>
              <a:t> </a:t>
            </a:r>
            <a:r>
              <a:rPr dirty="0" err="1"/>
              <a:t>남겨</a:t>
            </a:r>
            <a:r>
              <a:rPr dirty="0"/>
              <a:t> </a:t>
            </a:r>
            <a:r>
              <a:rPr dirty="0" err="1"/>
              <a:t>간직합니다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"/>
          <p:cNvSpPr/>
          <p:nvPr/>
        </p:nvSpPr>
        <p:spPr>
          <a:xfrm>
            <a:off x="660460" y="573326"/>
            <a:ext cx="23063080" cy="12569349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21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2950774" y="12437698"/>
            <a:ext cx="421006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17" name="Food_Log_Sequence.png" descr="Food_Log_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92" y="1738931"/>
            <a:ext cx="14793409" cy="101572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8" name="표"/>
          <p:cNvGraphicFramePr/>
          <p:nvPr/>
        </p:nvGraphicFramePr>
        <p:xfrm>
          <a:off x="17149181" y="6359254"/>
          <a:ext cx="5545363" cy="57720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2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FIELD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TYPE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KEY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DECIMAL(4)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FNAME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VARCHAR(20)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STORE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VARCHAR(20)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PRICE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VARCHAR(6)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VARCHAR(1)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VARCHAR(8)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TYPE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VARCHAR(10)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COMMENT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PICTURE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21" name="그룹"/>
          <p:cNvGrpSpPr/>
          <p:nvPr/>
        </p:nvGrpSpPr>
        <p:grpSpPr>
          <a:xfrm>
            <a:off x="16324925" y="2105348"/>
            <a:ext cx="1727040" cy="4297187"/>
            <a:chOff x="0" y="-1"/>
            <a:chExt cx="1727038" cy="4297185"/>
          </a:xfrm>
        </p:grpSpPr>
        <p:pic>
          <p:nvPicPr>
            <p:cNvPr id="219" name="선 선" descr="선 선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472849" y="2110490"/>
              <a:ext cx="4297186" cy="76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선 선" descr="선 선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" y="47022"/>
              <a:ext cx="1727039" cy="76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2994906" y="12437698"/>
            <a:ext cx="332741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4" name="시연"/>
          <p:cNvSpPr txBox="1">
            <a:spLocks noGrp="1"/>
          </p:cNvSpPr>
          <p:nvPr>
            <p:ph type="title"/>
          </p:nvPr>
        </p:nvSpPr>
        <p:spPr>
          <a:xfrm>
            <a:off x="2123810" y="2720708"/>
            <a:ext cx="14986002" cy="5080003"/>
          </a:xfrm>
          <a:prstGeom prst="rect">
            <a:avLst/>
          </a:prstGeom>
        </p:spPr>
        <p:txBody>
          <a:bodyPr/>
          <a:lstStyle>
            <a:lvl1pPr>
              <a:defRPr sz="30000">
                <a:solidFill>
                  <a:srgbClr val="424242"/>
                </a:solidFill>
              </a:defRPr>
            </a:lvl1pPr>
          </a:lstStyle>
          <a:p>
            <a:r>
              <a:t>시연</a:t>
            </a:r>
          </a:p>
        </p:txBody>
      </p:sp>
      <p:sp>
        <p:nvSpPr>
          <p:cNvPr id="225" name="선"/>
          <p:cNvSpPr/>
          <p:nvPr/>
        </p:nvSpPr>
        <p:spPr>
          <a:xfrm flipV="1">
            <a:off x="2286610" y="6574597"/>
            <a:ext cx="19810780" cy="2"/>
          </a:xfrm>
          <a:prstGeom prst="line">
            <a:avLst/>
          </a:prstGeom>
          <a:ln w="25400">
            <a:solidFill>
              <a:srgbClr val="212121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pic>
        <p:nvPicPr>
          <p:cNvPr id="226" name="시연 영상_키노트 첨부용.mp4" descr="시연 영상_키노트 첨부용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46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선"/>
          <p:cNvSpPr/>
          <p:nvPr/>
        </p:nvSpPr>
        <p:spPr>
          <a:xfrm flipV="1">
            <a:off x="12980599" y="5264224"/>
            <a:ext cx="10140204" cy="2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229" name="도형"/>
          <p:cNvSpPr/>
          <p:nvPr/>
        </p:nvSpPr>
        <p:spPr>
          <a:xfrm rot="10800000" flipH="1">
            <a:off x="8549878" y="8260939"/>
            <a:ext cx="7284244" cy="362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1" y="2116"/>
                  <a:pt x="3162" y="6348"/>
                </a:cubicBezTo>
                <a:cubicBezTo>
                  <a:pt x="1063" y="10561"/>
                  <a:pt x="10" y="16078"/>
                  <a:pt x="0" y="21600"/>
                </a:cubicBezTo>
                <a:lnTo>
                  <a:pt x="3085" y="21600"/>
                </a:lnTo>
                <a:cubicBezTo>
                  <a:pt x="3094" y="17662"/>
                  <a:pt x="3846" y="13729"/>
                  <a:pt x="5343" y="10724"/>
                </a:cubicBezTo>
                <a:cubicBezTo>
                  <a:pt x="6850" y="7700"/>
                  <a:pt x="8825" y="6188"/>
                  <a:pt x="10800" y="6188"/>
                </a:cubicBezTo>
                <a:cubicBezTo>
                  <a:pt x="12775" y="6188"/>
                  <a:pt x="14750" y="7700"/>
                  <a:pt x="16257" y="10724"/>
                </a:cubicBezTo>
                <a:cubicBezTo>
                  <a:pt x="17754" y="13729"/>
                  <a:pt x="18506" y="17662"/>
                  <a:pt x="18515" y="21600"/>
                </a:cubicBezTo>
                <a:lnTo>
                  <a:pt x="21600" y="21600"/>
                </a:lnTo>
                <a:cubicBezTo>
                  <a:pt x="21590" y="16078"/>
                  <a:pt x="20537" y="10561"/>
                  <a:pt x="18438" y="6348"/>
                </a:cubicBezTo>
                <a:cubicBezTo>
                  <a:pt x="16329" y="2116"/>
                  <a:pt x="13564" y="0"/>
                  <a:pt x="10800" y="0"/>
                </a:cubicBezTo>
                <a:close/>
              </a:path>
            </a:pathLst>
          </a:custGeom>
          <a:solidFill>
            <a:srgbClr val="8187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30" name="지속가능성"/>
          <p:cNvSpPr txBox="1">
            <a:spLocks noGrp="1"/>
          </p:cNvSpPr>
          <p:nvPr>
            <p:ph type="title"/>
          </p:nvPr>
        </p:nvSpPr>
        <p:spPr>
          <a:xfrm>
            <a:off x="1626531" y="2701991"/>
            <a:ext cx="10922139" cy="1902089"/>
          </a:xfrm>
          <a:prstGeom prst="rect">
            <a:avLst/>
          </a:prstGeom>
        </p:spPr>
        <p:txBody>
          <a:bodyPr/>
          <a:lstStyle/>
          <a:p>
            <a:r>
              <a:t>지속가능성</a:t>
            </a:r>
          </a:p>
        </p:txBody>
      </p:sp>
      <p:sp>
        <p:nvSpPr>
          <p:cNvPr id="23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2968554" y="12437698"/>
            <a:ext cx="385446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2" name="도형"/>
          <p:cNvSpPr/>
          <p:nvPr/>
        </p:nvSpPr>
        <p:spPr>
          <a:xfrm>
            <a:off x="8549878" y="4639881"/>
            <a:ext cx="7284244" cy="362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1" y="2116"/>
                  <a:pt x="3162" y="6348"/>
                </a:cubicBezTo>
                <a:cubicBezTo>
                  <a:pt x="1063" y="10561"/>
                  <a:pt x="10" y="16078"/>
                  <a:pt x="0" y="21600"/>
                </a:cubicBezTo>
                <a:lnTo>
                  <a:pt x="3085" y="21600"/>
                </a:lnTo>
                <a:cubicBezTo>
                  <a:pt x="3094" y="17662"/>
                  <a:pt x="3846" y="13729"/>
                  <a:pt x="5343" y="10724"/>
                </a:cubicBezTo>
                <a:cubicBezTo>
                  <a:pt x="6850" y="7700"/>
                  <a:pt x="8825" y="6188"/>
                  <a:pt x="10800" y="6188"/>
                </a:cubicBezTo>
                <a:cubicBezTo>
                  <a:pt x="12775" y="6188"/>
                  <a:pt x="14750" y="7700"/>
                  <a:pt x="16257" y="10724"/>
                </a:cubicBezTo>
                <a:cubicBezTo>
                  <a:pt x="17754" y="13729"/>
                  <a:pt x="18506" y="17662"/>
                  <a:pt x="18515" y="21600"/>
                </a:cubicBezTo>
                <a:lnTo>
                  <a:pt x="21600" y="21600"/>
                </a:lnTo>
                <a:cubicBezTo>
                  <a:pt x="21590" y="16078"/>
                  <a:pt x="20537" y="10561"/>
                  <a:pt x="18438" y="6348"/>
                </a:cubicBezTo>
                <a:cubicBezTo>
                  <a:pt x="16329" y="2116"/>
                  <a:pt x="13564" y="0"/>
                  <a:pt x="10800" y="0"/>
                </a:cubicBez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33" name="삼각형"/>
          <p:cNvSpPr/>
          <p:nvPr/>
        </p:nvSpPr>
        <p:spPr>
          <a:xfrm rot="10800000">
            <a:off x="14415763" y="8266261"/>
            <a:ext cx="1751194" cy="108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34" name="삼각형"/>
          <p:cNvSpPr/>
          <p:nvPr/>
        </p:nvSpPr>
        <p:spPr>
          <a:xfrm flipH="1">
            <a:off x="8191658" y="7183911"/>
            <a:ext cx="1751194" cy="108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187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35" name="현재는 한 명의 사용자가 프로그램을 사용한다는 기준으로 웹페이지가 만들어졌으나, 로그인하는 유저에 따라 음식들의 기록을 각자 볼 수 있도록 하는 기능"/>
          <p:cNvSpPr txBox="1"/>
          <p:nvPr/>
        </p:nvSpPr>
        <p:spPr>
          <a:xfrm>
            <a:off x="17782165" y="6386822"/>
            <a:ext cx="5157362" cy="2159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현재는 한 명의 사용자가 프로그램을 사용한다는 기준으로 웹페이지가 만들어졌으나, 로그인하는 유저에 따라 음식들의 기록을 각자 볼 수 있도록 하는 기능</a:t>
            </a:r>
          </a:p>
        </p:txBody>
      </p:sp>
      <p:sp>
        <p:nvSpPr>
          <p:cNvPr id="236" name="유저에 따른 로그인"/>
          <p:cNvSpPr txBox="1"/>
          <p:nvPr/>
        </p:nvSpPr>
        <p:spPr>
          <a:xfrm>
            <a:off x="17782165" y="5590268"/>
            <a:ext cx="4538159" cy="64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유저에 따른 로그인</a:t>
            </a:r>
          </a:p>
        </p:txBody>
      </p:sp>
      <p:sp>
        <p:nvSpPr>
          <p:cNvPr id="237" name="선"/>
          <p:cNvSpPr/>
          <p:nvPr/>
        </p:nvSpPr>
        <p:spPr>
          <a:xfrm flipV="1">
            <a:off x="1716853" y="9345038"/>
            <a:ext cx="7990785" cy="2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238" name="현재는 전체리스트 페이지에서 레코드를 추가하면 추가하는대로 화면이 늘어나면서 밑으로 새로운…"/>
          <p:cNvSpPr txBox="1"/>
          <p:nvPr/>
        </p:nvSpPr>
        <p:spPr>
          <a:xfrm>
            <a:off x="1699346" y="10458129"/>
            <a:ext cx="5540647" cy="2078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현재는 전체리스트 페이지에서 레코드를 추가하면 추가하는대로 화면이 늘어나면서 밑으로 새로운</a:t>
            </a:r>
          </a:p>
          <a:p>
            <a: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래코드가 추가되는데, 적정 레코드 수에 따라 페이지</a:t>
            </a:r>
          </a:p>
          <a:p>
            <a: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나누는 기능</a:t>
            </a:r>
          </a:p>
        </p:txBody>
      </p:sp>
      <p:sp>
        <p:nvSpPr>
          <p:cNvPr id="239" name="전체리스트 페이징 기능"/>
          <p:cNvSpPr txBox="1"/>
          <p:nvPr/>
        </p:nvSpPr>
        <p:spPr>
          <a:xfrm>
            <a:off x="1699347" y="9661576"/>
            <a:ext cx="4538158" cy="64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전체리스트 페이징 기능</a:t>
            </a:r>
          </a:p>
        </p:txBody>
      </p:sp>
      <p:sp>
        <p:nvSpPr>
          <p:cNvPr id="240" name="구현은 하지 못했으나…"/>
          <p:cNvSpPr txBox="1"/>
          <p:nvPr/>
        </p:nvSpPr>
        <p:spPr>
          <a:xfrm>
            <a:off x="1714499" y="4438453"/>
            <a:ext cx="6195111" cy="1517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25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구현은 하지 못했으나</a:t>
            </a:r>
          </a:p>
          <a:p>
            <a:pPr>
              <a:defRPr sz="25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프로젝트에 추가하고 싶은 기능</a:t>
            </a:r>
          </a:p>
        </p:txBody>
      </p:sp>
      <p:sp>
        <p:nvSpPr>
          <p:cNvPr id="241" name="아쉬운 점"/>
          <p:cNvSpPr txBox="1"/>
          <p:nvPr/>
        </p:nvSpPr>
        <p:spPr>
          <a:xfrm>
            <a:off x="9922920" y="7823840"/>
            <a:ext cx="4538159" cy="13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algn="ctr">
              <a:lnSpc>
                <a:spcPct val="100000"/>
              </a:lnSpc>
              <a:defRPr sz="5800" b="1">
                <a:solidFill>
                  <a:srgbClr val="262626"/>
                </a:solidFill>
              </a:defRPr>
            </a:lvl1pPr>
          </a:lstStyle>
          <a:p>
            <a:r>
              <a:t>아쉬운 점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직사각형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8187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44" name="선"/>
          <p:cNvSpPr/>
          <p:nvPr/>
        </p:nvSpPr>
        <p:spPr>
          <a:xfrm flipV="1">
            <a:off x="2286610" y="6574597"/>
            <a:ext cx="19810780" cy="2"/>
          </a:xfrm>
          <a:prstGeom prst="line">
            <a:avLst/>
          </a:prstGeom>
          <a:ln w="25400">
            <a:solidFill>
              <a:srgbClr val="F3F1E6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245" name="Thank you"/>
          <p:cNvSpPr txBox="1">
            <a:spLocks noGrp="1"/>
          </p:cNvSpPr>
          <p:nvPr>
            <p:ph type="title"/>
          </p:nvPr>
        </p:nvSpPr>
        <p:spPr>
          <a:xfrm>
            <a:off x="2123810" y="2847708"/>
            <a:ext cx="14986002" cy="5080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389815">
              <a:defRPr sz="29403"/>
            </a:pPr>
            <a:r>
              <a:rPr sz="24500" dirty="0"/>
              <a:t>Thank </a:t>
            </a:r>
            <a:r>
              <a:rPr sz="24500" dirty="0">
                <a:solidFill>
                  <a:srgbClr val="9EA39A"/>
                </a:solidFill>
              </a:rPr>
              <a:t>you</a:t>
            </a:r>
          </a:p>
        </p:txBody>
      </p:sp>
      <p:sp>
        <p:nvSpPr>
          <p:cNvPr id="247" name="Contact"/>
          <p:cNvSpPr txBox="1"/>
          <p:nvPr/>
        </p:nvSpPr>
        <p:spPr>
          <a:xfrm>
            <a:off x="2261265" y="9714338"/>
            <a:ext cx="1702732" cy="52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Contact</a:t>
            </a:r>
          </a:p>
        </p:txBody>
      </p:sp>
      <p:sp>
        <p:nvSpPr>
          <p:cNvPr id="248" name="Phone"/>
          <p:cNvSpPr txBox="1"/>
          <p:nvPr/>
        </p:nvSpPr>
        <p:spPr>
          <a:xfrm>
            <a:off x="2261265" y="10831889"/>
            <a:ext cx="1702732" cy="52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Phone</a:t>
            </a:r>
          </a:p>
        </p:txBody>
      </p:sp>
      <p:sp>
        <p:nvSpPr>
          <p:cNvPr id="249" name="010 - 4433 - 4228"/>
          <p:cNvSpPr txBox="1"/>
          <p:nvPr/>
        </p:nvSpPr>
        <p:spPr>
          <a:xfrm>
            <a:off x="4612904" y="10831889"/>
            <a:ext cx="2457815" cy="52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rgbClr val="CBCEC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010 - 4433 - 4228</a:t>
            </a:r>
          </a:p>
        </p:txBody>
      </p:sp>
      <p:sp>
        <p:nvSpPr>
          <p:cNvPr id="250" name="Git-Hub"/>
          <p:cNvSpPr txBox="1"/>
          <p:nvPr/>
        </p:nvSpPr>
        <p:spPr>
          <a:xfrm>
            <a:off x="2261265" y="11949442"/>
            <a:ext cx="1702732" cy="52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Git-Hub</a:t>
            </a:r>
          </a:p>
        </p:txBody>
      </p:sp>
      <p:sp>
        <p:nvSpPr>
          <p:cNvPr id="251" name="김윤진"/>
          <p:cNvSpPr txBox="1"/>
          <p:nvPr/>
        </p:nvSpPr>
        <p:spPr>
          <a:xfrm>
            <a:off x="4654227" y="8937773"/>
            <a:ext cx="955280" cy="52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rgbClr val="CBCEC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김윤진</a:t>
            </a:r>
          </a:p>
        </p:txBody>
      </p:sp>
      <p:sp>
        <p:nvSpPr>
          <p:cNvPr id="252" name="이하은"/>
          <p:cNvSpPr txBox="1"/>
          <p:nvPr/>
        </p:nvSpPr>
        <p:spPr>
          <a:xfrm>
            <a:off x="9510245" y="8937773"/>
            <a:ext cx="955280" cy="52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rgbClr val="CBCEC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이하은</a:t>
            </a:r>
          </a:p>
        </p:txBody>
      </p:sp>
      <p:sp>
        <p:nvSpPr>
          <p:cNvPr id="253" name="gkdmssidhd@naver.com">
            <a:hlinkClick r:id="rId2"/>
          </p:cNvPr>
          <p:cNvSpPr txBox="1"/>
          <p:nvPr/>
        </p:nvSpPr>
        <p:spPr>
          <a:xfrm>
            <a:off x="9446062" y="9714338"/>
            <a:ext cx="3328566" cy="76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>
                <a:solidFill>
                  <a:srgbClr val="E6E2DC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 err="1">
                <a:solidFill>
                  <a:srgbClr val="CBCEC8"/>
                </a:solidFill>
              </a:rPr>
              <a:t>gkdmssidhd@naver.com</a:t>
            </a:r>
            <a:endParaRPr dirty="0">
              <a:solidFill>
                <a:srgbClr val="CBCEC8"/>
              </a:solidFill>
            </a:endParaRPr>
          </a:p>
        </p:txBody>
      </p:sp>
      <p:pic>
        <p:nvPicPr>
          <p:cNvPr id="254" name="white github.png" descr="white github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13" y="12051476"/>
            <a:ext cx="324435" cy="324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white github.png" descr="white github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997" y="12051476"/>
            <a:ext cx="324436" cy="32443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010 - 9180 - 6398"/>
          <p:cNvSpPr txBox="1"/>
          <p:nvPr/>
        </p:nvSpPr>
        <p:spPr>
          <a:xfrm>
            <a:off x="9487038" y="10831889"/>
            <a:ext cx="2457815" cy="52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rgbClr val="CBCEC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010 - 9180 - 6398</a:t>
            </a:r>
          </a:p>
        </p:txBody>
      </p:sp>
      <p:sp>
        <p:nvSpPr>
          <p:cNvPr id="16" name="gkdmssidhd@naver.com">
            <a:hlinkClick r:id="rId6"/>
            <a:extLst>
              <a:ext uri="{FF2B5EF4-FFF2-40B4-BE49-F238E27FC236}">
                <a16:creationId xmlns:a16="http://schemas.microsoft.com/office/drawing/2014/main" id="{D0C36B64-2B55-F444-AECB-B4B206F5365C}"/>
              </a:ext>
            </a:extLst>
          </p:cNvPr>
          <p:cNvSpPr txBox="1"/>
          <p:nvPr/>
        </p:nvSpPr>
        <p:spPr>
          <a:xfrm>
            <a:off x="4560979" y="9711980"/>
            <a:ext cx="3328566" cy="76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>
                <a:solidFill>
                  <a:srgbClr val="E6E2DC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>
                <a:solidFill>
                  <a:srgbClr val="CBCEC8"/>
                </a:solidFill>
              </a:rPr>
              <a:t>yoontrue92@gmail.com</a:t>
            </a:r>
            <a:endParaRPr dirty="0">
              <a:solidFill>
                <a:srgbClr val="CBCEC8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개발 배경"/>
          <p:cNvSpPr txBox="1">
            <a:spLocks noGrp="1"/>
          </p:cNvSpPr>
          <p:nvPr>
            <p:ph type="title"/>
          </p:nvPr>
        </p:nvSpPr>
        <p:spPr>
          <a:xfrm>
            <a:off x="1626531" y="2701991"/>
            <a:ext cx="10922139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배경</a:t>
            </a:r>
            <a:endParaRPr dirty="0"/>
          </a:p>
        </p:txBody>
      </p:sp>
      <p:sp>
        <p:nvSpPr>
          <p:cNvPr id="53" name="Life is Only for Great food…"/>
          <p:cNvSpPr txBox="1">
            <a:spLocks noGrp="1"/>
          </p:cNvSpPr>
          <p:nvPr>
            <p:ph type="body" sz="quarter" idx="1"/>
          </p:nvPr>
        </p:nvSpPr>
        <p:spPr>
          <a:xfrm>
            <a:off x="1754344" y="9067503"/>
            <a:ext cx="5146291" cy="276436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Life is Only for Great food</a:t>
            </a:r>
          </a:p>
          <a:p>
            <a:pPr>
              <a:defRPr sz="2400"/>
            </a:pPr>
            <a:r>
              <a:rPr dirty="0" err="1"/>
              <a:t>인생은</a:t>
            </a:r>
            <a:r>
              <a:rPr dirty="0"/>
              <a:t> </a:t>
            </a:r>
            <a:r>
              <a:rPr dirty="0" err="1"/>
              <a:t>훌륭한</a:t>
            </a:r>
            <a:r>
              <a:rPr dirty="0"/>
              <a:t> </a:t>
            </a:r>
            <a:r>
              <a:rPr dirty="0" err="1"/>
              <a:t>음식만을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</a:t>
            </a:r>
          </a:p>
          <a:p>
            <a:pPr>
              <a:defRPr sz="2400"/>
            </a:pPr>
            <a:r>
              <a:rPr dirty="0" err="1"/>
              <a:t>음식에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후기를</a:t>
            </a:r>
            <a:r>
              <a:rPr dirty="0"/>
              <a:t> </a:t>
            </a:r>
            <a:r>
              <a:rPr dirty="0" err="1"/>
              <a:t>남기며</a:t>
            </a:r>
            <a:r>
              <a:rPr dirty="0"/>
              <a:t> </a:t>
            </a:r>
            <a:r>
              <a:rPr dirty="0" err="1"/>
              <a:t>내</a:t>
            </a:r>
            <a:r>
              <a:rPr dirty="0"/>
              <a:t> </a:t>
            </a:r>
            <a:r>
              <a:rPr dirty="0" err="1"/>
              <a:t>인생에서</a:t>
            </a:r>
            <a:endParaRPr dirty="0"/>
          </a:p>
          <a:p>
            <a:pPr>
              <a:defRPr sz="2400"/>
            </a:pP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훌륭한</a:t>
            </a:r>
            <a:r>
              <a:rPr dirty="0"/>
              <a:t> </a:t>
            </a:r>
            <a:r>
              <a:rPr dirty="0" err="1"/>
              <a:t>일기를</a:t>
            </a:r>
            <a:r>
              <a:rPr dirty="0"/>
              <a:t> </a:t>
            </a:r>
            <a:r>
              <a:rPr dirty="0" err="1"/>
              <a:t>써봅니다</a:t>
            </a:r>
            <a:r>
              <a:rPr dirty="0"/>
              <a:t>.</a:t>
            </a:r>
          </a:p>
        </p:txBody>
      </p:sp>
      <p:sp>
        <p:nvSpPr>
          <p:cNvPr id="5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3165" y="12437698"/>
            <a:ext cx="276226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5" name="삼각형"/>
          <p:cNvSpPr/>
          <p:nvPr/>
        </p:nvSpPr>
        <p:spPr>
          <a:xfrm>
            <a:off x="12140059" y="3346441"/>
            <a:ext cx="8675138" cy="8675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E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56" name="CRUD"/>
          <p:cNvSpPr txBox="1"/>
          <p:nvPr/>
        </p:nvSpPr>
        <p:spPr>
          <a:xfrm>
            <a:off x="15250841" y="2392870"/>
            <a:ext cx="2453575" cy="1079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>
            <a:lvl1pPr algn="ctr" defTabSz="825500">
              <a:lnSpc>
                <a:spcPct val="100000"/>
              </a:lnSpc>
              <a:defRPr sz="33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CRUD</a:t>
            </a:r>
          </a:p>
        </p:txBody>
      </p:sp>
      <p:sp>
        <p:nvSpPr>
          <p:cNvPr id="57" name="파일업로드"/>
          <p:cNvSpPr txBox="1"/>
          <p:nvPr/>
        </p:nvSpPr>
        <p:spPr>
          <a:xfrm>
            <a:off x="9336033" y="11182539"/>
            <a:ext cx="2453577" cy="1079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>
            <a:lvl1pPr algn="ctr" defTabSz="825500">
              <a:lnSpc>
                <a:spcPct val="100000"/>
              </a:lnSpc>
              <a:defRPr sz="33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 err="1"/>
              <a:t>파일업로드</a:t>
            </a:r>
            <a:endParaRPr dirty="0"/>
          </a:p>
        </p:txBody>
      </p:sp>
      <p:sp>
        <p:nvSpPr>
          <p:cNvPr id="58" name="음식"/>
          <p:cNvSpPr txBox="1"/>
          <p:nvPr/>
        </p:nvSpPr>
        <p:spPr>
          <a:xfrm>
            <a:off x="20835447" y="11182539"/>
            <a:ext cx="2453576" cy="1079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>
            <a:lvl1pPr algn="ctr" defTabSz="825500">
              <a:lnSpc>
                <a:spcPct val="100000"/>
              </a:lnSpc>
              <a:defRPr sz="33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음식</a:t>
            </a:r>
          </a:p>
        </p:txBody>
      </p:sp>
      <p:sp>
        <p:nvSpPr>
          <p:cNvPr id="59" name="Food…"/>
          <p:cNvSpPr txBox="1"/>
          <p:nvPr/>
        </p:nvSpPr>
        <p:spPr>
          <a:xfrm>
            <a:off x="14395890" y="7882507"/>
            <a:ext cx="4163477" cy="223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pPr>
            <a:r>
              <a:rPr dirty="0"/>
              <a:t>Food</a:t>
            </a:r>
          </a:p>
          <a:p>
            <a: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pPr>
            <a:r>
              <a:rPr dirty="0"/>
              <a:t>Log</a:t>
            </a:r>
          </a:p>
        </p:txBody>
      </p:sp>
      <p:sp>
        <p:nvSpPr>
          <p:cNvPr id="60" name="음식을 기록하다."/>
          <p:cNvSpPr txBox="1"/>
          <p:nvPr/>
        </p:nvSpPr>
        <p:spPr>
          <a:xfrm>
            <a:off x="14296801" y="10275906"/>
            <a:ext cx="4361655" cy="61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algn="ctr">
              <a:lnSpc>
                <a:spcPct val="150000"/>
              </a:lnSpc>
              <a:defRPr sz="2000" b="1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음식을 기록하다.</a:t>
            </a:r>
          </a:p>
        </p:txBody>
      </p:sp>
      <p:sp>
        <p:nvSpPr>
          <p:cNvPr id="61" name="Food Log 프로젝트는"/>
          <p:cNvSpPr txBox="1"/>
          <p:nvPr/>
        </p:nvSpPr>
        <p:spPr>
          <a:xfrm>
            <a:off x="1754343" y="8076231"/>
            <a:ext cx="4902203" cy="76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defTabSz="825500">
              <a:lnSpc>
                <a:spcPct val="100000"/>
              </a:lnSpc>
              <a:defRPr sz="32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/>
              <a:t>Food Log </a:t>
            </a:r>
            <a:r>
              <a:rPr dirty="0" err="1"/>
              <a:t>프로젝트는</a:t>
            </a:r>
            <a:endParaRPr dirty="0"/>
          </a:p>
        </p:txBody>
      </p:sp>
      <p:sp>
        <p:nvSpPr>
          <p:cNvPr id="62" name="프로그래밍의 기본인 CRUD를…"/>
          <p:cNvSpPr txBox="1"/>
          <p:nvPr/>
        </p:nvSpPr>
        <p:spPr>
          <a:xfrm>
            <a:off x="17198573" y="1757342"/>
            <a:ext cx="4249098" cy="95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2340804">
              <a:defRPr sz="19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프로그래밍의</a:t>
            </a:r>
            <a:r>
              <a:rPr dirty="0"/>
              <a:t> </a:t>
            </a:r>
            <a:r>
              <a:rPr dirty="0" err="1"/>
              <a:t>기본인</a:t>
            </a:r>
            <a:r>
              <a:rPr dirty="0"/>
              <a:t> </a:t>
            </a:r>
            <a:r>
              <a:rPr dirty="0" err="1"/>
              <a:t>CRUD를</a:t>
            </a:r>
            <a:endParaRPr dirty="0"/>
          </a:p>
          <a:p>
            <a:pPr defTabSz="2340804">
              <a:defRPr sz="19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활용할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dirty="0" err="1"/>
              <a:t>웹페이지</a:t>
            </a:r>
            <a:r>
              <a:rPr dirty="0"/>
              <a:t> </a:t>
            </a:r>
            <a:r>
              <a:rPr dirty="0" err="1"/>
              <a:t>제작</a:t>
            </a:r>
            <a:r>
              <a:rPr dirty="0"/>
              <a:t> </a:t>
            </a:r>
            <a:r>
              <a:rPr dirty="0" err="1"/>
              <a:t>결정</a:t>
            </a:r>
            <a:endParaRPr dirty="0"/>
          </a:p>
        </p:txBody>
      </p:sp>
      <p:sp>
        <p:nvSpPr>
          <p:cNvPr id="63" name="팀원 모두 좋아하는…"/>
          <p:cNvSpPr txBox="1"/>
          <p:nvPr/>
        </p:nvSpPr>
        <p:spPr>
          <a:xfrm>
            <a:off x="20892298" y="10209604"/>
            <a:ext cx="2339872" cy="110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좋아하는</a:t>
            </a:r>
            <a:endParaRPr dirty="0"/>
          </a:p>
          <a:p>
            <a:pPr algn="ctr"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주제를</a:t>
            </a:r>
            <a:r>
              <a:rPr dirty="0"/>
              <a:t> </a:t>
            </a:r>
            <a:r>
              <a:rPr dirty="0" err="1"/>
              <a:t>선정</a:t>
            </a:r>
            <a:endParaRPr dirty="0"/>
          </a:p>
        </p:txBody>
      </p:sp>
      <p:sp>
        <p:nvSpPr>
          <p:cNvPr id="64" name="이미지 업로드 및…"/>
          <p:cNvSpPr txBox="1"/>
          <p:nvPr/>
        </p:nvSpPr>
        <p:spPr>
          <a:xfrm>
            <a:off x="9392886" y="10209604"/>
            <a:ext cx="2339872" cy="110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업로드</a:t>
            </a:r>
            <a:r>
              <a:rPr dirty="0"/>
              <a:t> </a:t>
            </a:r>
            <a:r>
              <a:rPr dirty="0" err="1"/>
              <a:t>및</a:t>
            </a:r>
            <a:endParaRPr dirty="0"/>
          </a:p>
          <a:p>
            <a:pPr algn="ctr"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"/>
          <p:cNvGrpSpPr/>
          <p:nvPr/>
        </p:nvGrpSpPr>
        <p:grpSpPr>
          <a:xfrm>
            <a:off x="14086684" y="9112993"/>
            <a:ext cx="1837484" cy="2644685"/>
            <a:chOff x="0" y="-1"/>
            <a:chExt cx="1837482" cy="2644684"/>
          </a:xfrm>
        </p:grpSpPr>
        <p:sp>
          <p:nvSpPr>
            <p:cNvPr id="66" name="선"/>
            <p:cNvSpPr/>
            <p:nvPr/>
          </p:nvSpPr>
          <p:spPr>
            <a:xfrm flipV="1">
              <a:off x="1061073" y="-2"/>
              <a:ext cx="7764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67" name="선"/>
            <p:cNvSpPr/>
            <p:nvPr/>
          </p:nvSpPr>
          <p:spPr>
            <a:xfrm>
              <a:off x="1073773" y="2951"/>
              <a:ext cx="2" cy="2638779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68" name="선"/>
            <p:cNvSpPr/>
            <p:nvPr/>
          </p:nvSpPr>
          <p:spPr>
            <a:xfrm flipV="1">
              <a:off x="0" y="1322340"/>
              <a:ext cx="1837484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69" name="선"/>
            <p:cNvSpPr/>
            <p:nvPr/>
          </p:nvSpPr>
          <p:spPr>
            <a:xfrm flipV="1">
              <a:off x="1061073" y="2644681"/>
              <a:ext cx="7764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</p:grpSp>
      <p:grpSp>
        <p:nvGrpSpPr>
          <p:cNvPr id="75" name="그룹"/>
          <p:cNvGrpSpPr/>
          <p:nvPr/>
        </p:nvGrpSpPr>
        <p:grpSpPr>
          <a:xfrm>
            <a:off x="4613785" y="5893460"/>
            <a:ext cx="1434060" cy="4544491"/>
            <a:chOff x="0" y="0"/>
            <a:chExt cx="1434059" cy="4544490"/>
          </a:xfrm>
        </p:grpSpPr>
        <p:sp>
          <p:nvSpPr>
            <p:cNvPr id="71" name="선"/>
            <p:cNvSpPr/>
            <p:nvPr/>
          </p:nvSpPr>
          <p:spPr>
            <a:xfrm flipV="1">
              <a:off x="771951" y="5448"/>
              <a:ext cx="6621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2" name="선"/>
            <p:cNvSpPr/>
            <p:nvPr/>
          </p:nvSpPr>
          <p:spPr>
            <a:xfrm>
              <a:off x="771951" y="4541873"/>
              <a:ext cx="6621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3" name="선"/>
            <p:cNvSpPr/>
            <p:nvPr/>
          </p:nvSpPr>
          <p:spPr>
            <a:xfrm flipV="1">
              <a:off x="-1" y="2365338"/>
              <a:ext cx="776410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4" name="선"/>
            <p:cNvSpPr/>
            <p:nvPr/>
          </p:nvSpPr>
          <p:spPr>
            <a:xfrm>
              <a:off x="781319" y="-1"/>
              <a:ext cx="2" cy="454449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</p:grpSp>
      <p:grpSp>
        <p:nvGrpSpPr>
          <p:cNvPr id="80" name="그룹"/>
          <p:cNvGrpSpPr/>
          <p:nvPr/>
        </p:nvGrpSpPr>
        <p:grpSpPr>
          <a:xfrm>
            <a:off x="14086684" y="4576568"/>
            <a:ext cx="1837484" cy="2644686"/>
            <a:chOff x="0" y="-1"/>
            <a:chExt cx="1837482" cy="2644684"/>
          </a:xfrm>
        </p:grpSpPr>
        <p:sp>
          <p:nvSpPr>
            <p:cNvPr id="76" name="선"/>
            <p:cNvSpPr/>
            <p:nvPr/>
          </p:nvSpPr>
          <p:spPr>
            <a:xfrm flipV="1">
              <a:off x="1061073" y="-2"/>
              <a:ext cx="7764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7" name="선"/>
            <p:cNvSpPr/>
            <p:nvPr/>
          </p:nvSpPr>
          <p:spPr>
            <a:xfrm>
              <a:off x="1073773" y="2951"/>
              <a:ext cx="2" cy="2638780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8" name="선"/>
            <p:cNvSpPr/>
            <p:nvPr/>
          </p:nvSpPr>
          <p:spPr>
            <a:xfrm flipV="1">
              <a:off x="0" y="1322340"/>
              <a:ext cx="1837484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  <p:sp>
          <p:nvSpPr>
            <p:cNvPr id="79" name="선"/>
            <p:cNvSpPr/>
            <p:nvPr/>
          </p:nvSpPr>
          <p:spPr>
            <a:xfrm flipV="1">
              <a:off x="1061073" y="2644682"/>
              <a:ext cx="776409" cy="2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818779"/>
                  </a:solidFill>
                </a:defRPr>
              </a:pPr>
              <a:endParaRPr/>
            </a:p>
          </p:txBody>
        </p:sp>
      </p:grpSp>
      <p:sp>
        <p:nvSpPr>
          <p:cNvPr id="81" name="선"/>
          <p:cNvSpPr/>
          <p:nvPr/>
        </p:nvSpPr>
        <p:spPr>
          <a:xfrm flipV="1">
            <a:off x="7892198" y="5898910"/>
            <a:ext cx="2153006" cy="2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82" name="팀원 소개"/>
          <p:cNvSpPr txBox="1">
            <a:spLocks noGrp="1"/>
          </p:cNvSpPr>
          <p:nvPr>
            <p:ph type="title"/>
          </p:nvPr>
        </p:nvSpPr>
        <p:spPr>
          <a:xfrm>
            <a:off x="1626531" y="2574991"/>
            <a:ext cx="6671735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소개</a:t>
            </a:r>
            <a:endParaRPr dirty="0"/>
          </a:p>
        </p:txBody>
      </p:sp>
      <p:sp>
        <p:nvSpPr>
          <p:cNvPr id="8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2211" y="12437698"/>
            <a:ext cx="278131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86" name="개발 및 DB연결"/>
          <p:cNvGrpSpPr/>
          <p:nvPr/>
        </p:nvGrpSpPr>
        <p:grpSpPr>
          <a:xfrm>
            <a:off x="9674205" y="5390910"/>
            <a:ext cx="4572002" cy="1016002"/>
            <a:chOff x="0" y="0"/>
            <a:chExt cx="4572001" cy="1016000"/>
          </a:xfrm>
        </p:grpSpPr>
        <p:sp>
          <p:nvSpPr>
            <p:cNvPr id="84" name="직사각형"/>
            <p:cNvSpPr/>
            <p:nvPr/>
          </p:nvSpPr>
          <p:spPr>
            <a:xfrm>
              <a:off x="-1" y="0"/>
              <a:ext cx="4572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85" name="개발 및 DB연결"/>
            <p:cNvSpPr txBox="1"/>
            <p:nvPr/>
          </p:nvSpPr>
          <p:spPr>
            <a:xfrm>
              <a:off x="-1" y="209550"/>
              <a:ext cx="4572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dirty="0" err="1"/>
                <a:t>개발</a:t>
              </a:r>
              <a:r>
                <a:rPr dirty="0"/>
                <a:t> </a:t>
              </a:r>
              <a:r>
                <a:rPr dirty="0" err="1"/>
                <a:t>및</a:t>
              </a:r>
              <a:r>
                <a:rPr dirty="0"/>
                <a:t> </a:t>
              </a:r>
              <a:r>
                <a:rPr dirty="0" err="1"/>
                <a:t>DB연결</a:t>
              </a:r>
              <a:endParaRPr dirty="0"/>
            </a:p>
          </p:txBody>
        </p:sp>
      </p:grpSp>
      <p:sp>
        <p:nvSpPr>
          <p:cNvPr id="87" name="선"/>
          <p:cNvSpPr/>
          <p:nvPr/>
        </p:nvSpPr>
        <p:spPr>
          <a:xfrm flipV="1">
            <a:off x="7892198" y="10435335"/>
            <a:ext cx="2153006" cy="2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grpSp>
        <p:nvGrpSpPr>
          <p:cNvPr id="90" name="전체페이지"/>
          <p:cNvGrpSpPr/>
          <p:nvPr/>
        </p:nvGrpSpPr>
        <p:grpSpPr>
          <a:xfrm>
            <a:off x="15863788" y="4068569"/>
            <a:ext cx="3937002" cy="1016002"/>
            <a:chOff x="0" y="0"/>
            <a:chExt cx="3937001" cy="1016000"/>
          </a:xfrm>
        </p:grpSpPr>
        <p:sp>
          <p:nvSpPr>
            <p:cNvPr id="88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89" name="전체페이지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전체페이지</a:t>
              </a:r>
            </a:p>
          </p:txBody>
        </p:sp>
      </p:grpSp>
      <p:grpSp>
        <p:nvGrpSpPr>
          <p:cNvPr id="93" name="상세페이지"/>
          <p:cNvGrpSpPr/>
          <p:nvPr/>
        </p:nvGrpSpPr>
        <p:grpSpPr>
          <a:xfrm>
            <a:off x="15863788" y="5385863"/>
            <a:ext cx="3937002" cy="1016002"/>
            <a:chOff x="0" y="0"/>
            <a:chExt cx="3937001" cy="1016000"/>
          </a:xfrm>
        </p:grpSpPr>
        <p:sp>
          <p:nvSpPr>
            <p:cNvPr id="91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2" name="상세페이지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상세페이지</a:t>
              </a:r>
            </a:p>
          </p:txBody>
        </p:sp>
      </p:grpSp>
      <p:grpSp>
        <p:nvGrpSpPr>
          <p:cNvPr id="96" name="개발 및 디자인"/>
          <p:cNvGrpSpPr/>
          <p:nvPr/>
        </p:nvGrpSpPr>
        <p:grpSpPr>
          <a:xfrm>
            <a:off x="9674205" y="9927335"/>
            <a:ext cx="4572002" cy="1016002"/>
            <a:chOff x="0" y="0"/>
            <a:chExt cx="4572001" cy="1016000"/>
          </a:xfrm>
        </p:grpSpPr>
        <p:sp>
          <p:nvSpPr>
            <p:cNvPr id="94" name="직사각형"/>
            <p:cNvSpPr/>
            <p:nvPr/>
          </p:nvSpPr>
          <p:spPr>
            <a:xfrm>
              <a:off x="-1" y="0"/>
              <a:ext cx="4572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5" name="개발 및 디자인"/>
            <p:cNvSpPr txBox="1"/>
            <p:nvPr/>
          </p:nvSpPr>
          <p:spPr>
            <a:xfrm>
              <a:off x="-1" y="209550"/>
              <a:ext cx="4572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개발 및 디자인</a:t>
              </a:r>
            </a:p>
          </p:txBody>
        </p:sp>
      </p:grpSp>
      <p:grpSp>
        <p:nvGrpSpPr>
          <p:cNvPr id="99" name="5조"/>
          <p:cNvGrpSpPr/>
          <p:nvPr/>
        </p:nvGrpSpPr>
        <p:grpSpPr>
          <a:xfrm>
            <a:off x="1260015" y="6431381"/>
            <a:ext cx="3654840" cy="3654839"/>
            <a:chOff x="0" y="0"/>
            <a:chExt cx="3654838" cy="3654838"/>
          </a:xfrm>
        </p:grpSpPr>
        <p:sp>
          <p:nvSpPr>
            <p:cNvPr id="97" name="원"/>
            <p:cNvSpPr/>
            <p:nvPr/>
          </p:nvSpPr>
          <p:spPr>
            <a:xfrm>
              <a:off x="-1" y="-1"/>
              <a:ext cx="3654840" cy="3654840"/>
            </a:xfrm>
            <a:prstGeom prst="ellipse">
              <a:avLst/>
            </a:prstGeom>
            <a:solidFill>
              <a:srgbClr val="8187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10000"/>
                </a:lnSpc>
                <a:defRPr sz="2700" b="1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8" name="5조"/>
            <p:cNvSpPr txBox="1"/>
            <p:nvPr/>
          </p:nvSpPr>
          <p:spPr>
            <a:xfrm>
              <a:off x="535237" y="1528968"/>
              <a:ext cx="258436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10000"/>
                </a:lnSpc>
                <a:defRPr sz="2700" b="1"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dirty="0"/>
                <a:t>5조</a:t>
              </a:r>
            </a:p>
          </p:txBody>
        </p:sp>
      </p:grpSp>
      <p:grpSp>
        <p:nvGrpSpPr>
          <p:cNvPr id="102" name="이하은"/>
          <p:cNvGrpSpPr/>
          <p:nvPr/>
        </p:nvGrpSpPr>
        <p:grpSpPr>
          <a:xfrm>
            <a:off x="5973448" y="9038335"/>
            <a:ext cx="2794003" cy="2794003"/>
            <a:chOff x="0" y="0"/>
            <a:chExt cx="2794002" cy="2794002"/>
          </a:xfrm>
        </p:grpSpPr>
        <p:sp>
          <p:nvSpPr>
            <p:cNvPr id="100" name="원"/>
            <p:cNvSpPr/>
            <p:nvPr/>
          </p:nvSpPr>
          <p:spPr>
            <a:xfrm>
              <a:off x="-1" y="-1"/>
              <a:ext cx="2794004" cy="2794004"/>
            </a:xfrm>
            <a:prstGeom prst="ellipse">
              <a:avLst/>
            </a:prstGeom>
            <a:solidFill>
              <a:srgbClr val="CBCEC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01" name="이하은"/>
            <p:cNvSpPr txBox="1"/>
            <p:nvPr/>
          </p:nvSpPr>
          <p:spPr>
            <a:xfrm>
              <a:off x="409171" y="1098550"/>
              <a:ext cx="1975659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이하은</a:t>
              </a:r>
            </a:p>
          </p:txBody>
        </p:sp>
      </p:grpSp>
      <p:grpSp>
        <p:nvGrpSpPr>
          <p:cNvPr id="105" name="김윤진"/>
          <p:cNvGrpSpPr/>
          <p:nvPr/>
        </p:nvGrpSpPr>
        <p:grpSpPr>
          <a:xfrm>
            <a:off x="5973448" y="4544443"/>
            <a:ext cx="2794003" cy="2794003"/>
            <a:chOff x="0" y="0"/>
            <a:chExt cx="2794002" cy="2794002"/>
          </a:xfrm>
        </p:grpSpPr>
        <p:sp>
          <p:nvSpPr>
            <p:cNvPr id="103" name="원"/>
            <p:cNvSpPr/>
            <p:nvPr/>
          </p:nvSpPr>
          <p:spPr>
            <a:xfrm>
              <a:off x="-1" y="-1"/>
              <a:ext cx="2794004" cy="2794004"/>
            </a:xfrm>
            <a:prstGeom prst="ellipse">
              <a:avLst/>
            </a:prstGeom>
            <a:solidFill>
              <a:srgbClr val="CBCEC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04" name="김윤진"/>
            <p:cNvSpPr txBox="1"/>
            <p:nvPr/>
          </p:nvSpPr>
          <p:spPr>
            <a:xfrm>
              <a:off x="409171" y="1098550"/>
              <a:ext cx="1975659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dirty="0"/>
                <a:t>김윤진</a:t>
              </a:r>
            </a:p>
          </p:txBody>
        </p:sp>
      </p:grpSp>
      <p:sp>
        <p:nvSpPr>
          <p:cNvPr id="106" name="Part"/>
          <p:cNvSpPr txBox="1"/>
          <p:nvPr/>
        </p:nvSpPr>
        <p:spPr>
          <a:xfrm>
            <a:off x="16298498" y="2147439"/>
            <a:ext cx="3149734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Part</a:t>
            </a:r>
          </a:p>
        </p:txBody>
      </p:sp>
      <p:sp>
        <p:nvSpPr>
          <p:cNvPr id="107" name="MVC"/>
          <p:cNvSpPr txBox="1"/>
          <p:nvPr/>
        </p:nvSpPr>
        <p:spPr>
          <a:xfrm>
            <a:off x="10000156" y="2147439"/>
            <a:ext cx="3149735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/>
              <a:t>MVC</a:t>
            </a:r>
          </a:p>
        </p:txBody>
      </p:sp>
      <p:sp>
        <p:nvSpPr>
          <p:cNvPr id="108" name="Details"/>
          <p:cNvSpPr txBox="1"/>
          <p:nvPr/>
        </p:nvSpPr>
        <p:spPr>
          <a:xfrm>
            <a:off x="20469597" y="2147439"/>
            <a:ext cx="3149734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Details</a:t>
            </a:r>
          </a:p>
        </p:txBody>
      </p:sp>
      <p:sp>
        <p:nvSpPr>
          <p:cNvPr id="109" name="선"/>
          <p:cNvSpPr/>
          <p:nvPr/>
        </p:nvSpPr>
        <p:spPr>
          <a:xfrm flipV="1">
            <a:off x="9870433" y="1828799"/>
            <a:ext cx="12913368" cy="2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18779"/>
                </a:solidFill>
              </a:defRPr>
            </a:pPr>
            <a:endParaRPr/>
          </a:p>
        </p:txBody>
      </p:sp>
      <p:sp>
        <p:nvSpPr>
          <p:cNvPr id="110" name="기록한 음식들 전체 출력 및…"/>
          <p:cNvSpPr txBox="1"/>
          <p:nvPr/>
        </p:nvSpPr>
        <p:spPr>
          <a:xfrm>
            <a:off x="20003743" y="4157469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기록한</a:t>
            </a:r>
            <a:r>
              <a:rPr dirty="0"/>
              <a:t> </a:t>
            </a:r>
            <a:r>
              <a:rPr dirty="0" err="1"/>
              <a:t>음식들</a:t>
            </a:r>
            <a:r>
              <a:rPr dirty="0"/>
              <a:t> </a:t>
            </a:r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및</a:t>
            </a:r>
            <a:endParaRPr dirty="0"/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검색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endParaRPr dirty="0"/>
          </a:p>
        </p:txBody>
      </p:sp>
      <p:grpSp>
        <p:nvGrpSpPr>
          <p:cNvPr id="113" name="JDBC, 파일업로드"/>
          <p:cNvGrpSpPr/>
          <p:nvPr/>
        </p:nvGrpSpPr>
        <p:grpSpPr>
          <a:xfrm>
            <a:off x="15863788" y="6713252"/>
            <a:ext cx="3937002" cy="1016002"/>
            <a:chOff x="0" y="0"/>
            <a:chExt cx="3937001" cy="1016000"/>
          </a:xfrm>
        </p:grpSpPr>
        <p:sp>
          <p:nvSpPr>
            <p:cNvPr id="111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12" name="JDBC, 파일업로드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JDBC, 파일업로드</a:t>
              </a:r>
            </a:p>
          </p:txBody>
        </p:sp>
      </p:grpSp>
      <p:sp>
        <p:nvSpPr>
          <p:cNvPr id="114" name="전체페이지에서 선택한…"/>
          <p:cNvSpPr txBox="1"/>
          <p:nvPr/>
        </p:nvSpPr>
        <p:spPr>
          <a:xfrm>
            <a:off x="20003743" y="5443432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전체페이지에서 선택한</a:t>
            </a:r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음식의 상세내용 출력</a:t>
            </a:r>
          </a:p>
        </p:txBody>
      </p:sp>
      <p:sp>
        <p:nvSpPr>
          <p:cNvPr id="115" name="DB 질의 작성 및 컨트롤러와…"/>
          <p:cNvSpPr txBox="1"/>
          <p:nvPr/>
        </p:nvSpPr>
        <p:spPr>
          <a:xfrm>
            <a:off x="20003743" y="6802152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DB 질의 작성 및 컨트롤러와</a:t>
            </a:r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모델 연동기능 구현</a:t>
            </a:r>
          </a:p>
        </p:txBody>
      </p:sp>
      <p:grpSp>
        <p:nvGrpSpPr>
          <p:cNvPr id="118" name="수정페이지"/>
          <p:cNvGrpSpPr/>
          <p:nvPr/>
        </p:nvGrpSpPr>
        <p:grpSpPr>
          <a:xfrm>
            <a:off x="15863788" y="8604994"/>
            <a:ext cx="3937002" cy="1016002"/>
            <a:chOff x="0" y="0"/>
            <a:chExt cx="3937001" cy="1016000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17" name="수정페이지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수정페이지</a:t>
              </a:r>
            </a:p>
          </p:txBody>
        </p:sp>
      </p:grpSp>
      <p:grpSp>
        <p:nvGrpSpPr>
          <p:cNvPr id="121" name="입력페이지"/>
          <p:cNvGrpSpPr/>
          <p:nvPr/>
        </p:nvGrpSpPr>
        <p:grpSpPr>
          <a:xfrm>
            <a:off x="15863788" y="9922287"/>
            <a:ext cx="3937002" cy="1016002"/>
            <a:chOff x="0" y="0"/>
            <a:chExt cx="3937001" cy="1016000"/>
          </a:xfrm>
        </p:grpSpPr>
        <p:sp>
          <p:nvSpPr>
            <p:cNvPr id="119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20" name="입력페이지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입력페이지</a:t>
              </a:r>
            </a:p>
          </p:txBody>
        </p:sp>
      </p:grpSp>
      <p:grpSp>
        <p:nvGrpSpPr>
          <p:cNvPr id="124" name="UI 디자인"/>
          <p:cNvGrpSpPr/>
          <p:nvPr/>
        </p:nvGrpSpPr>
        <p:grpSpPr>
          <a:xfrm>
            <a:off x="15863788" y="11249676"/>
            <a:ext cx="3937002" cy="1016002"/>
            <a:chOff x="0" y="0"/>
            <a:chExt cx="3937001" cy="1016000"/>
          </a:xfrm>
        </p:grpSpPr>
        <p:sp>
          <p:nvSpPr>
            <p:cNvPr id="122" name="직사각형"/>
            <p:cNvSpPr/>
            <p:nvPr/>
          </p:nvSpPr>
          <p:spPr>
            <a:xfrm>
              <a:off x="-1" y="0"/>
              <a:ext cx="3937003" cy="1016001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23" name="UI 디자인"/>
            <p:cNvSpPr txBox="1"/>
            <p:nvPr/>
          </p:nvSpPr>
          <p:spPr>
            <a:xfrm>
              <a:off x="-1" y="209550"/>
              <a:ext cx="393700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UI 디자인</a:t>
              </a:r>
            </a:p>
          </p:txBody>
        </p:sp>
      </p:grpSp>
      <p:sp>
        <p:nvSpPr>
          <p:cNvPr id="125" name="상세페이지의 내용을 가져와…"/>
          <p:cNvSpPr txBox="1"/>
          <p:nvPr/>
        </p:nvSpPr>
        <p:spPr>
          <a:xfrm>
            <a:off x="20003743" y="8599944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상세페이지의 내용을 가져와</a:t>
            </a:r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수정하는 기능 구현</a:t>
            </a:r>
          </a:p>
        </p:txBody>
      </p:sp>
      <p:sp>
        <p:nvSpPr>
          <p:cNvPr id="126" name="새로운 레코드를 기록하는…"/>
          <p:cNvSpPr txBox="1"/>
          <p:nvPr/>
        </p:nvSpPr>
        <p:spPr>
          <a:xfrm>
            <a:off x="20003743" y="9885908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새로운 레코드를 기록하는</a:t>
            </a:r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기능 구현</a:t>
            </a:r>
          </a:p>
        </p:txBody>
      </p:sp>
      <p:sp>
        <p:nvSpPr>
          <p:cNvPr id="127" name="뷰단에 보여지는 세부 디자인…"/>
          <p:cNvSpPr txBox="1"/>
          <p:nvPr/>
        </p:nvSpPr>
        <p:spPr>
          <a:xfrm>
            <a:off x="20003743" y="11244628"/>
            <a:ext cx="3149735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뷰단에 보여지는 세부 디자인</a:t>
            </a:r>
          </a:p>
          <a:p>
            <a:pPr>
              <a:lnSpc>
                <a:spcPct val="120000"/>
              </a:lnSpc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구현</a:t>
            </a:r>
          </a:p>
        </p:txBody>
      </p:sp>
      <p:sp>
        <p:nvSpPr>
          <p:cNvPr id="128" name="뷰 &amp; 컨트롤러 &amp; 모델"/>
          <p:cNvSpPr txBox="1"/>
          <p:nvPr/>
        </p:nvSpPr>
        <p:spPr>
          <a:xfrm>
            <a:off x="10761820" y="6628755"/>
            <a:ext cx="232308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뷰 &amp; 컨트롤러 &amp; 모델</a:t>
            </a:r>
          </a:p>
        </p:txBody>
      </p:sp>
      <p:sp>
        <p:nvSpPr>
          <p:cNvPr id="129" name="뷰 &amp; 컨트롤러 &amp; UI디자인"/>
          <p:cNvSpPr txBox="1"/>
          <p:nvPr/>
        </p:nvSpPr>
        <p:spPr>
          <a:xfrm>
            <a:off x="10553045" y="11117235"/>
            <a:ext cx="28143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818779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뷰 &amp; 컨트롤러 &amp; UI디자인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개발 환경"/>
          <p:cNvSpPr txBox="1">
            <a:spLocks noGrp="1"/>
          </p:cNvSpPr>
          <p:nvPr>
            <p:ph type="title"/>
          </p:nvPr>
        </p:nvSpPr>
        <p:spPr>
          <a:xfrm>
            <a:off x="1626531" y="2701991"/>
            <a:ext cx="10922139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환경</a:t>
            </a:r>
            <a:endParaRPr dirty="0"/>
          </a:p>
        </p:txBody>
      </p:sp>
      <p:sp>
        <p:nvSpPr>
          <p:cNvPr id="13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3323" y="12437698"/>
            <a:ext cx="275908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35" name="Web Browser"/>
          <p:cNvGrpSpPr/>
          <p:nvPr/>
        </p:nvGrpSpPr>
        <p:grpSpPr>
          <a:xfrm>
            <a:off x="1401516" y="6792379"/>
            <a:ext cx="5348092" cy="2765275"/>
            <a:chOff x="0" y="0"/>
            <a:chExt cx="5348090" cy="2765274"/>
          </a:xfrm>
        </p:grpSpPr>
        <p:sp>
          <p:nvSpPr>
            <p:cNvPr id="133" name="직사각형"/>
            <p:cNvSpPr/>
            <p:nvPr/>
          </p:nvSpPr>
          <p:spPr>
            <a:xfrm>
              <a:off x="-1" y="-1"/>
              <a:ext cx="5348092" cy="2765276"/>
            </a:xfrm>
            <a:prstGeom prst="rect">
              <a:avLst/>
            </a:prstGeom>
            <a:solidFill>
              <a:srgbClr val="F6F6F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34" name="Web Browser"/>
            <p:cNvSpPr txBox="1"/>
            <p:nvPr/>
          </p:nvSpPr>
          <p:spPr>
            <a:xfrm>
              <a:off x="-1" y="588886"/>
              <a:ext cx="5348092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rPr dirty="0"/>
                <a:t>Web Browser</a:t>
              </a:r>
            </a:p>
          </p:txBody>
        </p:sp>
      </p:grpSp>
      <p:grpSp>
        <p:nvGrpSpPr>
          <p:cNvPr id="138" name="Server"/>
          <p:cNvGrpSpPr/>
          <p:nvPr/>
        </p:nvGrpSpPr>
        <p:grpSpPr>
          <a:xfrm>
            <a:off x="6871743" y="5995323"/>
            <a:ext cx="5348090" cy="2765275"/>
            <a:chOff x="0" y="0"/>
            <a:chExt cx="5348089" cy="2765273"/>
          </a:xfrm>
        </p:grpSpPr>
        <p:sp>
          <p:nvSpPr>
            <p:cNvPr id="136" name="직사각형"/>
            <p:cNvSpPr/>
            <p:nvPr/>
          </p:nvSpPr>
          <p:spPr>
            <a:xfrm>
              <a:off x="-1" y="-1"/>
              <a:ext cx="5348091" cy="2765275"/>
            </a:xfrm>
            <a:prstGeom prst="rect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37" name="Server"/>
            <p:cNvSpPr txBox="1"/>
            <p:nvPr/>
          </p:nvSpPr>
          <p:spPr>
            <a:xfrm>
              <a:off x="-1" y="588886"/>
              <a:ext cx="5348091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Server</a:t>
              </a:r>
            </a:p>
          </p:txBody>
        </p:sp>
      </p:grpSp>
      <p:grpSp>
        <p:nvGrpSpPr>
          <p:cNvPr id="141" name="DataBase"/>
          <p:cNvGrpSpPr/>
          <p:nvPr/>
        </p:nvGrpSpPr>
        <p:grpSpPr>
          <a:xfrm>
            <a:off x="12341968" y="5181108"/>
            <a:ext cx="5348090" cy="2765275"/>
            <a:chOff x="0" y="0"/>
            <a:chExt cx="5348089" cy="2765274"/>
          </a:xfrm>
        </p:grpSpPr>
        <p:sp>
          <p:nvSpPr>
            <p:cNvPr id="139" name="직사각형"/>
            <p:cNvSpPr/>
            <p:nvPr/>
          </p:nvSpPr>
          <p:spPr>
            <a:xfrm>
              <a:off x="-1" y="-1"/>
              <a:ext cx="5348091" cy="2765276"/>
            </a:xfrm>
            <a:prstGeom prst="rect">
              <a:avLst/>
            </a:prstGeom>
            <a:solidFill>
              <a:srgbClr val="E5E2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40" name="DataBase"/>
            <p:cNvSpPr txBox="1"/>
            <p:nvPr/>
          </p:nvSpPr>
          <p:spPr>
            <a:xfrm>
              <a:off x="-1" y="588886"/>
              <a:ext cx="5348091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DataBase</a:t>
              </a:r>
            </a:p>
          </p:txBody>
        </p:sp>
      </p:grpSp>
      <p:grpSp>
        <p:nvGrpSpPr>
          <p:cNvPr id="144" name="Language"/>
          <p:cNvGrpSpPr/>
          <p:nvPr/>
        </p:nvGrpSpPr>
        <p:grpSpPr>
          <a:xfrm>
            <a:off x="17812193" y="4372367"/>
            <a:ext cx="5348090" cy="2765276"/>
            <a:chOff x="0" y="0"/>
            <a:chExt cx="5348089" cy="2765274"/>
          </a:xfrm>
        </p:grpSpPr>
        <p:sp>
          <p:nvSpPr>
            <p:cNvPr id="142" name="직사각형"/>
            <p:cNvSpPr/>
            <p:nvPr/>
          </p:nvSpPr>
          <p:spPr>
            <a:xfrm>
              <a:off x="-1" y="-1"/>
              <a:ext cx="5348091" cy="2765276"/>
            </a:xfrm>
            <a:prstGeom prst="rect">
              <a:avLst/>
            </a:prstGeom>
            <a:solidFill>
              <a:srgbClr val="CBCEC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43" name="Language"/>
            <p:cNvSpPr txBox="1"/>
            <p:nvPr/>
          </p:nvSpPr>
          <p:spPr>
            <a:xfrm>
              <a:off x="-1" y="588886"/>
              <a:ext cx="5348091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Language</a:t>
              </a:r>
            </a:p>
          </p:txBody>
        </p:sp>
      </p:grpSp>
      <p:sp>
        <p:nvSpPr>
          <p:cNvPr id="145" name="1"/>
          <p:cNvSpPr txBox="1"/>
          <p:nvPr/>
        </p:nvSpPr>
        <p:spPr>
          <a:xfrm>
            <a:off x="3643564" y="6977795"/>
            <a:ext cx="863994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46" name="2"/>
          <p:cNvSpPr txBox="1"/>
          <p:nvPr/>
        </p:nvSpPr>
        <p:spPr>
          <a:xfrm>
            <a:off x="9113790" y="6137507"/>
            <a:ext cx="863994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47" name="3"/>
          <p:cNvSpPr txBox="1"/>
          <p:nvPr/>
        </p:nvSpPr>
        <p:spPr>
          <a:xfrm>
            <a:off x="14584015" y="5318631"/>
            <a:ext cx="863994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48" name="4"/>
          <p:cNvSpPr txBox="1"/>
          <p:nvPr/>
        </p:nvSpPr>
        <p:spPr>
          <a:xfrm>
            <a:off x="20054241" y="4520084"/>
            <a:ext cx="863994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149" name="chrome_icon-removebg-preview.png" descr="chrome_icon-removebg-preview.png"/>
          <p:cNvPicPr>
            <a:picLocks noChangeAspect="1"/>
          </p:cNvPicPr>
          <p:nvPr/>
        </p:nvPicPr>
        <p:blipFill>
          <a:blip r:embed="rId2"/>
          <a:srcRect l="22869" r="22869"/>
          <a:stretch>
            <a:fillRect/>
          </a:stretch>
        </p:blipFill>
        <p:spPr>
          <a:xfrm>
            <a:off x="2002983" y="10029862"/>
            <a:ext cx="1666400" cy="177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afari icon.png" descr="Safari 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1" y="10068028"/>
            <a:ext cx="1666481" cy="165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tomcat icon.png" descr="tomcat 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413" y="9205348"/>
            <a:ext cx="1784749" cy="177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h2 icon.png" descr="h2 icon.png"/>
          <p:cNvPicPr>
            <a:picLocks noChangeAspect="1"/>
          </p:cNvPicPr>
          <p:nvPr/>
        </p:nvPicPr>
        <p:blipFill>
          <a:blip r:embed="rId5"/>
          <a:srcRect l="38950" t="66850" r="30828" b="2597"/>
          <a:stretch>
            <a:fillRect/>
          </a:stretch>
        </p:blipFill>
        <p:spPr>
          <a:xfrm>
            <a:off x="13262675" y="8408326"/>
            <a:ext cx="1757005" cy="177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JAVA-512.png" descr="JAVA-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9069" y="7651488"/>
            <a:ext cx="1553750" cy="155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html-512.png" descr="html-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5856" y="7651488"/>
            <a:ext cx="1553749" cy="155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JSP-512.png" descr="JSP-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9069" y="9589837"/>
            <a:ext cx="1553750" cy="155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JS.png" descr="J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15856" y="9589837"/>
            <a:ext cx="1553749" cy="155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mysql.png" descr="mysq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87885" y="8519659"/>
            <a:ext cx="1553749" cy="1553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프로젝트 과정"/>
          <p:cNvSpPr txBox="1">
            <a:spLocks noGrp="1"/>
          </p:cNvSpPr>
          <p:nvPr>
            <p:ph type="title"/>
          </p:nvPr>
        </p:nvSpPr>
        <p:spPr>
          <a:xfrm>
            <a:off x="1626531" y="2701991"/>
            <a:ext cx="10922139" cy="1902089"/>
          </a:xfrm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4910" y="12437698"/>
            <a:ext cx="272734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63" name="화면설계"/>
          <p:cNvGrpSpPr/>
          <p:nvPr/>
        </p:nvGrpSpPr>
        <p:grpSpPr>
          <a:xfrm>
            <a:off x="1125006" y="5173290"/>
            <a:ext cx="4639420" cy="4639420"/>
            <a:chOff x="0" y="0"/>
            <a:chExt cx="4639419" cy="4639419"/>
          </a:xfrm>
        </p:grpSpPr>
        <p:sp>
          <p:nvSpPr>
            <p:cNvPr id="161" name="원"/>
            <p:cNvSpPr/>
            <p:nvPr/>
          </p:nvSpPr>
          <p:spPr>
            <a:xfrm>
              <a:off x="0" y="0"/>
              <a:ext cx="4639420" cy="4639420"/>
            </a:xfrm>
            <a:prstGeom prst="ellipse">
              <a:avLst/>
            </a:prstGeom>
            <a:solidFill>
              <a:srgbClr val="F6F6F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62" name="화면설계"/>
            <p:cNvSpPr txBox="1"/>
            <p:nvPr/>
          </p:nvSpPr>
          <p:spPr>
            <a:xfrm>
              <a:off x="679426" y="1773609"/>
              <a:ext cx="328056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rPr dirty="0" err="1"/>
                <a:t>화면설계</a:t>
              </a:r>
              <a:endParaRPr dirty="0"/>
            </a:p>
          </p:txBody>
        </p:sp>
      </p:grpSp>
      <p:grpSp>
        <p:nvGrpSpPr>
          <p:cNvPr id="166" name="DB설계"/>
          <p:cNvGrpSpPr/>
          <p:nvPr/>
        </p:nvGrpSpPr>
        <p:grpSpPr>
          <a:xfrm>
            <a:off x="5498648" y="5173290"/>
            <a:ext cx="4639421" cy="4639420"/>
            <a:chOff x="0" y="0"/>
            <a:chExt cx="4639419" cy="4639419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639420" cy="4639420"/>
            </a:xfrm>
            <a:prstGeom prst="ellipse">
              <a:avLst/>
            </a:prstGeom>
            <a:solidFill>
              <a:srgbClr val="F3F1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65" name="DB설계"/>
            <p:cNvSpPr txBox="1"/>
            <p:nvPr/>
          </p:nvSpPr>
          <p:spPr>
            <a:xfrm>
              <a:off x="679426" y="1773609"/>
              <a:ext cx="328056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DB설계</a:t>
              </a:r>
            </a:p>
          </p:txBody>
        </p:sp>
      </p:grpSp>
      <p:grpSp>
        <p:nvGrpSpPr>
          <p:cNvPr id="169" name="화면구현"/>
          <p:cNvGrpSpPr/>
          <p:nvPr/>
        </p:nvGrpSpPr>
        <p:grpSpPr>
          <a:xfrm>
            <a:off x="9872289" y="5173290"/>
            <a:ext cx="4639421" cy="4639420"/>
            <a:chOff x="0" y="0"/>
            <a:chExt cx="4639419" cy="4639419"/>
          </a:xfrm>
        </p:grpSpPr>
        <p:sp>
          <p:nvSpPr>
            <p:cNvPr id="167" name="원"/>
            <p:cNvSpPr/>
            <p:nvPr/>
          </p:nvSpPr>
          <p:spPr>
            <a:xfrm>
              <a:off x="0" y="0"/>
              <a:ext cx="4639420" cy="4639420"/>
            </a:xfrm>
            <a:prstGeom prst="ellipse">
              <a:avLst/>
            </a:prstGeom>
            <a:solidFill>
              <a:srgbClr val="E6E2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68" name="화면구현"/>
            <p:cNvSpPr txBox="1"/>
            <p:nvPr/>
          </p:nvSpPr>
          <p:spPr>
            <a:xfrm>
              <a:off x="679426" y="1773609"/>
              <a:ext cx="328056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화면구현</a:t>
              </a:r>
            </a:p>
          </p:txBody>
        </p:sp>
      </p:grpSp>
      <p:grpSp>
        <p:nvGrpSpPr>
          <p:cNvPr id="172" name="DB 및 Back-end 구현"/>
          <p:cNvGrpSpPr/>
          <p:nvPr/>
        </p:nvGrpSpPr>
        <p:grpSpPr>
          <a:xfrm>
            <a:off x="14245930" y="5173290"/>
            <a:ext cx="4639423" cy="4639420"/>
            <a:chOff x="0" y="0"/>
            <a:chExt cx="4639422" cy="4639419"/>
          </a:xfrm>
        </p:grpSpPr>
        <p:sp>
          <p:nvSpPr>
            <p:cNvPr id="170" name="원"/>
            <p:cNvSpPr/>
            <p:nvPr/>
          </p:nvSpPr>
          <p:spPr>
            <a:xfrm>
              <a:off x="-1" y="0"/>
              <a:ext cx="4639424" cy="4639420"/>
            </a:xfrm>
            <a:prstGeom prst="ellipse">
              <a:avLst/>
            </a:prstGeom>
            <a:solidFill>
              <a:srgbClr val="D2CFC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71" name="DB 및 Back-end 구현"/>
            <p:cNvSpPr txBox="1"/>
            <p:nvPr/>
          </p:nvSpPr>
          <p:spPr>
            <a:xfrm>
              <a:off x="679426" y="1525960"/>
              <a:ext cx="3280569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DB 및 Back-end 구현</a:t>
              </a:r>
            </a:p>
          </p:txBody>
        </p:sp>
      </p:grpSp>
      <p:grpSp>
        <p:nvGrpSpPr>
          <p:cNvPr id="175" name="UI 디자인 및 디버깅"/>
          <p:cNvGrpSpPr/>
          <p:nvPr/>
        </p:nvGrpSpPr>
        <p:grpSpPr>
          <a:xfrm>
            <a:off x="18619575" y="5173290"/>
            <a:ext cx="4639421" cy="4639420"/>
            <a:chOff x="0" y="0"/>
            <a:chExt cx="4639419" cy="4639419"/>
          </a:xfrm>
        </p:grpSpPr>
        <p:sp>
          <p:nvSpPr>
            <p:cNvPr id="173" name="원"/>
            <p:cNvSpPr/>
            <p:nvPr/>
          </p:nvSpPr>
          <p:spPr>
            <a:xfrm>
              <a:off x="0" y="0"/>
              <a:ext cx="4639420" cy="4639420"/>
            </a:xfrm>
            <a:prstGeom prst="ellipse">
              <a:avLst/>
            </a:prstGeom>
            <a:solidFill>
              <a:srgbClr val="A8ADA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74" name="UI 디자인 및 디버깅"/>
            <p:cNvSpPr txBox="1"/>
            <p:nvPr/>
          </p:nvSpPr>
          <p:spPr>
            <a:xfrm>
              <a:off x="679426" y="1773609"/>
              <a:ext cx="328056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  <a:p>
              <a:pPr algn="ctr" defTabSz="825500">
                <a:lnSpc>
                  <a:spcPct val="100000"/>
                </a:lnSpc>
                <a:defRPr sz="2700" b="1">
                  <a:solidFill>
                    <a:srgbClr val="23232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UI 디자인 및 디버깅</a:t>
              </a:r>
            </a:p>
          </p:txBody>
        </p:sp>
      </p:grpSp>
      <p:sp>
        <p:nvSpPr>
          <p:cNvPr id="176" name="1"/>
          <p:cNvSpPr txBox="1"/>
          <p:nvPr/>
        </p:nvSpPr>
        <p:spPr>
          <a:xfrm>
            <a:off x="3012719" y="5891426"/>
            <a:ext cx="863994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t>1</a:t>
            </a:r>
          </a:p>
        </p:txBody>
      </p:sp>
      <p:sp>
        <p:nvSpPr>
          <p:cNvPr id="177" name="사용자의 입장에서 화면을 구상.…"/>
          <p:cNvSpPr txBox="1"/>
          <p:nvPr/>
        </p:nvSpPr>
        <p:spPr>
          <a:xfrm>
            <a:off x="1647877" y="10213715"/>
            <a:ext cx="3819203" cy="23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사용자의</a:t>
            </a:r>
            <a:r>
              <a:rPr dirty="0"/>
              <a:t> </a:t>
            </a:r>
            <a:r>
              <a:rPr dirty="0" err="1"/>
              <a:t>입장에서</a:t>
            </a:r>
            <a:r>
              <a:rPr dirty="0"/>
              <a:t> </a:t>
            </a:r>
            <a:r>
              <a:rPr dirty="0" err="1"/>
              <a:t>화면을</a:t>
            </a:r>
            <a:r>
              <a:rPr dirty="0"/>
              <a:t> </a:t>
            </a:r>
            <a:r>
              <a:rPr dirty="0" err="1"/>
              <a:t>구상</a:t>
            </a:r>
            <a:r>
              <a:rPr dirty="0"/>
              <a:t>.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먹은</a:t>
            </a:r>
            <a:r>
              <a:rPr dirty="0"/>
              <a:t> </a:t>
            </a:r>
            <a:r>
              <a:rPr dirty="0" err="1"/>
              <a:t>음식을</a:t>
            </a:r>
            <a:r>
              <a:rPr dirty="0"/>
              <a:t> </a:t>
            </a:r>
            <a:r>
              <a:rPr dirty="0" err="1"/>
              <a:t>기록할</a:t>
            </a:r>
            <a:r>
              <a:rPr dirty="0"/>
              <a:t> </a:t>
            </a:r>
            <a:r>
              <a:rPr dirty="0" err="1"/>
              <a:t>때</a:t>
            </a:r>
            <a:r>
              <a:rPr dirty="0"/>
              <a:t>,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생각해보고</a:t>
            </a:r>
            <a:endParaRPr dirty="0"/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메뉴구조와</a:t>
            </a:r>
            <a:r>
              <a:rPr dirty="0"/>
              <a:t> </a:t>
            </a:r>
            <a:r>
              <a:rPr dirty="0" err="1"/>
              <a:t>화면목록을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/>
              <a:t>.</a:t>
            </a:r>
          </a:p>
        </p:txBody>
      </p:sp>
      <p:sp>
        <p:nvSpPr>
          <p:cNvPr id="178" name="필요한 데이터를 정의.…"/>
          <p:cNvSpPr txBox="1"/>
          <p:nvPr/>
        </p:nvSpPr>
        <p:spPr>
          <a:xfrm>
            <a:off x="6021519" y="10213715"/>
            <a:ext cx="3819204" cy="23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정의</a:t>
            </a:r>
            <a:r>
              <a:rPr dirty="0"/>
              <a:t>.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간단한</a:t>
            </a:r>
            <a:r>
              <a:rPr dirty="0"/>
              <a:t> </a:t>
            </a:r>
            <a:r>
              <a:rPr dirty="0" err="1"/>
              <a:t>ER다이어그램을</a:t>
            </a:r>
            <a:r>
              <a:rPr dirty="0"/>
              <a:t> </a:t>
            </a:r>
            <a:r>
              <a:rPr dirty="0" err="1"/>
              <a:t>통하여</a:t>
            </a:r>
            <a:r>
              <a:rPr dirty="0"/>
              <a:t> </a:t>
            </a:r>
            <a:r>
              <a:rPr dirty="0" err="1"/>
              <a:t>요구사항을</a:t>
            </a:r>
            <a:r>
              <a:rPr dirty="0"/>
              <a:t> </a:t>
            </a:r>
            <a:r>
              <a:rPr dirty="0" err="1"/>
              <a:t>개념적으롤</a:t>
            </a:r>
            <a:r>
              <a:rPr dirty="0"/>
              <a:t> </a:t>
            </a:r>
            <a:r>
              <a:rPr dirty="0" err="1"/>
              <a:t>표현</a:t>
            </a:r>
            <a:r>
              <a:rPr dirty="0"/>
              <a:t>.</a:t>
            </a:r>
          </a:p>
        </p:txBody>
      </p:sp>
      <p:sp>
        <p:nvSpPr>
          <p:cNvPr id="179" name="설계단계에서 구상했던 화면을…"/>
          <p:cNvSpPr txBox="1"/>
          <p:nvPr/>
        </p:nvSpPr>
        <p:spPr>
          <a:xfrm>
            <a:off x="10395161" y="10213715"/>
            <a:ext cx="3593677" cy="23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설계단계에서 구상했던 화면을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HTML, JSP, JavaScript, ajax, jQuery 등을 사용하여 구현.</a:t>
            </a:r>
          </a:p>
        </p:txBody>
      </p:sp>
      <p:sp>
        <p:nvSpPr>
          <p:cNvPr id="180" name="데이터베이스를 구축.…"/>
          <p:cNvSpPr txBox="1"/>
          <p:nvPr/>
        </p:nvSpPr>
        <p:spPr>
          <a:xfrm>
            <a:off x="14656040" y="10213715"/>
            <a:ext cx="3819203" cy="23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데이터베이스를 구축.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JDBC를 통해 DB와 연동하고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자바빈을 생성.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컨트롤러와 연계하여 모델 작성.</a:t>
            </a:r>
          </a:p>
        </p:txBody>
      </p:sp>
      <p:sp>
        <p:nvSpPr>
          <p:cNvPr id="181" name="CSS를 활용하여 상세 디자인.…"/>
          <p:cNvSpPr txBox="1"/>
          <p:nvPr/>
        </p:nvSpPr>
        <p:spPr>
          <a:xfrm>
            <a:off x="19142445" y="10213715"/>
            <a:ext cx="3593678" cy="23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CSS를 활용하여 상세 디자인.</a:t>
            </a:r>
          </a:p>
          <a:p>
            <a:pPr>
              <a:lnSpc>
                <a:spcPct val="150000"/>
              </a:lnSpc>
              <a:defRPr sz="22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테스트를 통한 오류 수정.</a:t>
            </a:r>
          </a:p>
        </p:txBody>
      </p:sp>
      <p:sp>
        <p:nvSpPr>
          <p:cNvPr id="182" name="2"/>
          <p:cNvSpPr txBox="1"/>
          <p:nvPr/>
        </p:nvSpPr>
        <p:spPr>
          <a:xfrm>
            <a:off x="7386360" y="5891426"/>
            <a:ext cx="863996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t>2</a:t>
            </a:r>
          </a:p>
        </p:txBody>
      </p:sp>
      <p:sp>
        <p:nvSpPr>
          <p:cNvPr id="183" name="3"/>
          <p:cNvSpPr txBox="1"/>
          <p:nvPr/>
        </p:nvSpPr>
        <p:spPr>
          <a:xfrm>
            <a:off x="11760003" y="5891426"/>
            <a:ext cx="863994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t>3</a:t>
            </a:r>
          </a:p>
        </p:txBody>
      </p:sp>
      <p:sp>
        <p:nvSpPr>
          <p:cNvPr id="184" name="4"/>
          <p:cNvSpPr txBox="1"/>
          <p:nvPr/>
        </p:nvSpPr>
        <p:spPr>
          <a:xfrm>
            <a:off x="16133644" y="5891426"/>
            <a:ext cx="863996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t>4</a:t>
            </a:r>
          </a:p>
        </p:txBody>
      </p:sp>
      <p:sp>
        <p:nvSpPr>
          <p:cNvPr id="185" name="5"/>
          <p:cNvSpPr txBox="1"/>
          <p:nvPr/>
        </p:nvSpPr>
        <p:spPr>
          <a:xfrm>
            <a:off x="20507286" y="5891426"/>
            <a:ext cx="863996" cy="136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"/>
          <p:cNvSpPr/>
          <p:nvPr/>
        </p:nvSpPr>
        <p:spPr>
          <a:xfrm>
            <a:off x="660460" y="573326"/>
            <a:ext cx="23063080" cy="12569349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2847" y="12437698"/>
            <a:ext cx="276861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9" name="화면설계"/>
          <p:cNvSpPr txBox="1">
            <a:spLocks noGrp="1"/>
          </p:cNvSpPr>
          <p:nvPr>
            <p:ph type="title"/>
          </p:nvPr>
        </p:nvSpPr>
        <p:spPr>
          <a:xfrm>
            <a:off x="1626531" y="2193991"/>
            <a:ext cx="8238778" cy="168714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화면설계</a:t>
            </a:r>
            <a:endParaRPr dirty="0"/>
          </a:p>
        </p:txBody>
      </p:sp>
      <p:pic>
        <p:nvPicPr>
          <p:cNvPr id="190" name="음식후기_화면설계.001.png" descr="음식후기_화면설계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27" y="6023626"/>
            <a:ext cx="8238778" cy="6179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음식후기_화면설계.002.png" descr="음식후기_화면설계.0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88" y="4546556"/>
            <a:ext cx="8237974" cy="6178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음식후기_화면설계.003.png" descr="음식후기_화면설계.0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446" y="3071035"/>
            <a:ext cx="8238775" cy="6179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음식후기_화면설계.004.png" descr="음식후기_화면설계.00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7614" y="1676820"/>
            <a:ext cx="8238778" cy="6179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직사각형"/>
          <p:cNvSpPr/>
          <p:nvPr/>
        </p:nvSpPr>
        <p:spPr>
          <a:xfrm>
            <a:off x="660460" y="573326"/>
            <a:ext cx="23063080" cy="12569349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9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35547" y="12437698"/>
            <a:ext cx="251461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7" name="유스케이스 모델"/>
          <p:cNvSpPr txBox="1">
            <a:spLocks noGrp="1"/>
          </p:cNvSpPr>
          <p:nvPr>
            <p:ph type="title"/>
          </p:nvPr>
        </p:nvSpPr>
        <p:spPr>
          <a:xfrm>
            <a:off x="1626531" y="2193991"/>
            <a:ext cx="8238778" cy="168714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유스케이스</a:t>
            </a:r>
            <a:r>
              <a:rPr dirty="0"/>
              <a:t> </a:t>
            </a:r>
            <a:r>
              <a:rPr dirty="0" err="1"/>
              <a:t>모델</a:t>
            </a:r>
            <a:endParaRPr dirty="0"/>
          </a:p>
        </p:txBody>
      </p:sp>
      <p:pic>
        <p:nvPicPr>
          <p:cNvPr id="198" name="FoodLog_유스케이스모델.png" descr="FoodLog_유스케이스모데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62" y="4582819"/>
            <a:ext cx="16843676" cy="7593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"/>
          <p:cNvSpPr/>
          <p:nvPr/>
        </p:nvSpPr>
        <p:spPr>
          <a:xfrm>
            <a:off x="660460" y="573326"/>
            <a:ext cx="23063080" cy="12569349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F6F6F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20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0782" y="12437698"/>
            <a:ext cx="280988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202" name="전체리스트"/>
          <p:cNvGraphicFramePr/>
          <p:nvPr>
            <p:extLst>
              <p:ext uri="{D42A27DB-BD31-4B8C-83A1-F6EECF244321}">
                <p14:modId xmlns:p14="http://schemas.microsoft.com/office/powerpoint/2010/main" val="2919316041"/>
              </p:ext>
            </p:extLst>
          </p:nvPr>
        </p:nvGraphicFramePr>
        <p:xfrm>
          <a:off x="1644431" y="4337222"/>
          <a:ext cx="10071143" cy="34444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7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7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7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전체리스트</a:t>
                      </a:r>
                      <a:endParaRPr sz="220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19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분류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기능</a:t>
                      </a: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</a:t>
                      </a: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사항</a:t>
                      </a:r>
                      <a:endParaRPr sz="220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9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고유번호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명칭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전체리스트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629">
                <a:tc rowSpan="5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세부내용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rowSpan="5"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- FL-01에서 그동안 추가했었던 음식의 목록들이 나온다. - 검색기능을 통해 원하는 음식 목록만 볼 수 있다. - 음식명을 선택하면 상세내용을 볼 수 있다.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30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30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30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66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9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관련 요구 사항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FL-01, FL-02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3" name="추가"/>
          <p:cNvGraphicFramePr/>
          <p:nvPr>
            <p:extLst>
              <p:ext uri="{D42A27DB-BD31-4B8C-83A1-F6EECF244321}">
                <p14:modId xmlns:p14="http://schemas.microsoft.com/office/powerpoint/2010/main" val="2239792803"/>
              </p:ext>
            </p:extLst>
          </p:nvPr>
        </p:nvGraphicFramePr>
        <p:xfrm>
          <a:off x="1637495" y="8088838"/>
          <a:ext cx="10084832" cy="4037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1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7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추가</a:t>
                      </a:r>
                      <a:endParaRPr sz="220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2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분류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기능 요구 사항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고유번호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1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명칭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추가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97">
                <a:tc rowSpan="5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세부내용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rowSpan="5"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- 먹은 음식에 대해 기록할 수 있다. - 사진파일 업로드 가능 - 필수 입력 항목 : 음식명, 가게명, 가격, 별점, 종류 - 선택 입력 항목 : 날짜, 사진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94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94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194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2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9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관련 요구 사항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4" name="상세보기"/>
          <p:cNvGraphicFramePr/>
          <p:nvPr>
            <p:extLst>
              <p:ext uri="{D42A27DB-BD31-4B8C-83A1-F6EECF244321}">
                <p14:modId xmlns:p14="http://schemas.microsoft.com/office/powerpoint/2010/main" val="3436701107"/>
              </p:ext>
            </p:extLst>
          </p:nvPr>
        </p:nvGraphicFramePr>
        <p:xfrm>
          <a:off x="12837004" y="4334407"/>
          <a:ext cx="9838419" cy="378913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7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5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5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7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상세보기</a:t>
                      </a:r>
                      <a:endParaRPr sz="220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분류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기능 요구 사항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4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고유번호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4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명칭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상세보기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06">
                <a:tc rowSpan="5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세부내용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rowSpan="5"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- 전체리스트에서는 보이지 않던 사진파일, 코멘트 등을 볼 수 있다. - 이 페이지에서 해당 음식정보를 삭제 할 수 있다. - 수정으로 넘어갈 수 있다.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8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8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88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976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451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관련 요구 사항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FL-00, FL-03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5" name="수정"/>
          <p:cNvGraphicFramePr/>
          <p:nvPr>
            <p:extLst>
              <p:ext uri="{D42A27DB-BD31-4B8C-83A1-F6EECF244321}">
                <p14:modId xmlns:p14="http://schemas.microsoft.com/office/powerpoint/2010/main" val="2716595608"/>
              </p:ext>
            </p:extLst>
          </p:nvPr>
        </p:nvGraphicFramePr>
        <p:xfrm>
          <a:off x="12871677" y="8094374"/>
          <a:ext cx="9769968" cy="42905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75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2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7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20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수정</a:t>
                      </a:r>
                      <a:endParaRPr sz="220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3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분류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기능 요구 사항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8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고유번호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1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명칭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수정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">
                <a:tc rowSpan="5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요구 사항 세부내용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rowSpan="5"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- 상세보기 페이지에서 보던 정보들을 수정처리 할 수 있다. - 취소하고 상세보기 페이지로 다시 돌아갈 수 있다. - 수정을 완료하면 수정된 내용을 상세보기 페이지에서 볼 수 있다. - 수정하는 도중 전체리스트로 돌아갈 수 있다. 이 경우 수정중이던 내용은 저장되지 않는다.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4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81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b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관련 요구 사항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Helvetica Neue"/>
                          <a:sym typeface="Helvetica Neue"/>
                        </a:rPr>
                        <a:t>FL-00, FL-02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6" name="요구사항 정의"/>
          <p:cNvSpPr txBox="1">
            <a:spLocks noGrp="1"/>
          </p:cNvSpPr>
          <p:nvPr>
            <p:ph type="title"/>
          </p:nvPr>
        </p:nvSpPr>
        <p:spPr>
          <a:xfrm>
            <a:off x="1626531" y="2193991"/>
            <a:ext cx="8238778" cy="1687149"/>
          </a:xfrm>
          <a:prstGeom prst="rect">
            <a:avLst/>
          </a:prstGeom>
        </p:spPr>
        <p:txBody>
          <a:bodyPr/>
          <a:lstStyle/>
          <a:p>
            <a:r>
              <a:t>요구사항 정의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직사각형"/>
          <p:cNvSpPr/>
          <p:nvPr/>
        </p:nvSpPr>
        <p:spPr>
          <a:xfrm>
            <a:off x="660460" y="573326"/>
            <a:ext cx="23063080" cy="12569349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20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23023005" y="12437698"/>
            <a:ext cx="276544" cy="4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시퀀스 다이어그램 및 DB"/>
          <p:cNvSpPr txBox="1">
            <a:spLocks noGrp="1"/>
          </p:cNvSpPr>
          <p:nvPr>
            <p:ph type="title"/>
          </p:nvPr>
        </p:nvSpPr>
        <p:spPr>
          <a:xfrm>
            <a:off x="1626531" y="2193991"/>
            <a:ext cx="16250719" cy="1687149"/>
          </a:xfrm>
          <a:prstGeom prst="rect">
            <a:avLst/>
          </a:prstGeom>
        </p:spPr>
        <p:txBody>
          <a:bodyPr/>
          <a:lstStyle/>
          <a:p>
            <a:r>
              <a:t>시퀀스 다이어그램 및 DB</a:t>
            </a:r>
          </a:p>
        </p:txBody>
      </p:sp>
      <p:graphicFrame>
        <p:nvGraphicFramePr>
          <p:cNvPr id="211" name="표"/>
          <p:cNvGraphicFramePr/>
          <p:nvPr/>
        </p:nvGraphicFramePr>
        <p:xfrm>
          <a:off x="17149181" y="6359254"/>
          <a:ext cx="5545363" cy="57720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2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FIELD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TYPE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 b="1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KEY</a:t>
                      </a:r>
                    </a:p>
                  </a:txBody>
                  <a:tcPr marL="25400" marR="25400" marT="25400" marB="254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DECIMAL(4)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FNAME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VARCHAR(20)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STORE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VARCHAR(20)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PRICE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VARCHAR(6)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VARCHAR(1)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VARCHAR(8)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TYPE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VARCHAR(10)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COMMENT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720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PICTURE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VARCHAR(30)</a:t>
                      </a:r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800">
                          <a:latin typeface="Noto Sans KR"/>
                          <a:ea typeface="Noto Sans KR"/>
                          <a:cs typeface="Noto Sans KR"/>
                          <a:sym typeface="Noto Sans KR"/>
                        </a:defRPr>
                      </a:pPr>
                      <a:endParaRPr/>
                    </a:p>
                  </a:txBody>
                  <a:tcPr marL="25400" marR="25400" marT="25400" marB="254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12" name="Food_Log_Sequence.png" descr="Food_Log_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98" y="4542918"/>
            <a:ext cx="11400395" cy="7827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선 선" descr="선 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785">
            <a:off x="13135706" y="5572018"/>
            <a:ext cx="4200402" cy="7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Lato Regular"/>
        <a:ea typeface="Lato Regular"/>
        <a:cs typeface="Lato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1877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명조"/>
            <a:ea typeface="나눔명조"/>
            <a:cs typeface="나눔명조"/>
            <a:sym typeface="나눔명조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명조"/>
            <a:ea typeface="나눔명조"/>
            <a:cs typeface="나눔명조"/>
            <a:sym typeface="나눔명조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Lato Regular"/>
        <a:ea typeface="Lato Regular"/>
        <a:cs typeface="Lato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1877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명조"/>
            <a:ea typeface="나눔명조"/>
            <a:cs typeface="나눔명조"/>
            <a:sym typeface="나눔명조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명조"/>
            <a:ea typeface="나눔명조"/>
            <a:cs typeface="나눔명조"/>
            <a:sym typeface="나눔명조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686</Words>
  <Application>Microsoft Macintosh PowerPoint</Application>
  <PresentationFormat>사용자 지정</PresentationFormat>
  <Paragraphs>221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Lato Bold</vt:lpstr>
      <vt:lpstr>Lato Regular</vt:lpstr>
      <vt:lpstr>Libre Caslon Display Regular</vt:lpstr>
      <vt:lpstr>Noto Sans KR</vt:lpstr>
      <vt:lpstr>나눔명조</vt:lpstr>
      <vt:lpstr>21_BasicWhite</vt:lpstr>
      <vt:lpstr>Food Log</vt:lpstr>
      <vt:lpstr>개발 배경</vt:lpstr>
      <vt:lpstr>팀원 소개</vt:lpstr>
      <vt:lpstr>개발 환경</vt:lpstr>
      <vt:lpstr>프로젝트 과정</vt:lpstr>
      <vt:lpstr>화면설계</vt:lpstr>
      <vt:lpstr>유스케이스 모델</vt:lpstr>
      <vt:lpstr>요구사항 정의</vt:lpstr>
      <vt:lpstr>시퀀스 다이어그램 및 DB</vt:lpstr>
      <vt:lpstr>PowerPoint 프레젠테이션</vt:lpstr>
      <vt:lpstr>시연</vt:lpstr>
      <vt:lpstr>지속가능성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Log</dc:title>
  <cp:lastModifiedBy>김윤진</cp:lastModifiedBy>
  <cp:revision>2</cp:revision>
  <dcterms:modified xsi:type="dcterms:W3CDTF">2021-05-14T09:00:58Z</dcterms:modified>
</cp:coreProperties>
</file>